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 id="2147483972" r:id="rId2"/>
    <p:sldMasterId id="2147483997" r:id="rId3"/>
  </p:sldMasterIdLst>
  <p:notesMasterIdLst>
    <p:notesMasterId r:id="rId43"/>
  </p:notesMasterIdLst>
  <p:handoutMasterIdLst>
    <p:handoutMasterId r:id="rId44"/>
  </p:handoutMasterIdLst>
  <p:sldIdLst>
    <p:sldId id="256" r:id="rId4"/>
    <p:sldId id="258" r:id="rId5"/>
    <p:sldId id="327" r:id="rId6"/>
    <p:sldId id="333" r:id="rId7"/>
    <p:sldId id="312" r:id="rId8"/>
    <p:sldId id="276" r:id="rId9"/>
    <p:sldId id="343" r:id="rId10"/>
    <p:sldId id="340" r:id="rId11"/>
    <p:sldId id="342" r:id="rId12"/>
    <p:sldId id="323" r:id="rId13"/>
    <p:sldId id="291" r:id="rId14"/>
    <p:sldId id="313" r:id="rId15"/>
    <p:sldId id="341" r:id="rId16"/>
    <p:sldId id="337" r:id="rId17"/>
    <p:sldId id="260" r:id="rId18"/>
    <p:sldId id="330" r:id="rId19"/>
    <p:sldId id="325" r:id="rId20"/>
    <p:sldId id="334" r:id="rId21"/>
    <p:sldId id="259" r:id="rId22"/>
    <p:sldId id="314" r:id="rId23"/>
    <p:sldId id="272" r:id="rId24"/>
    <p:sldId id="339" r:id="rId25"/>
    <p:sldId id="335" r:id="rId26"/>
    <p:sldId id="338" r:id="rId27"/>
    <p:sldId id="331" r:id="rId28"/>
    <p:sldId id="324" r:id="rId29"/>
    <p:sldId id="296" r:id="rId30"/>
    <p:sldId id="310" r:id="rId31"/>
    <p:sldId id="292" r:id="rId32"/>
    <p:sldId id="295" r:id="rId33"/>
    <p:sldId id="294" r:id="rId34"/>
    <p:sldId id="290" r:id="rId35"/>
    <p:sldId id="336" r:id="rId36"/>
    <p:sldId id="311" r:id="rId37"/>
    <p:sldId id="328" r:id="rId38"/>
    <p:sldId id="329" r:id="rId39"/>
    <p:sldId id="326" r:id="rId40"/>
    <p:sldId id="332" r:id="rId41"/>
    <p:sldId id="315" r:id="rId4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DE6E92-9BC1-47A1-A8B2-EC9212E29D84}">
          <p14:sldIdLst>
            <p14:sldId id="256"/>
            <p14:sldId id="258"/>
            <p14:sldId id="327"/>
          </p14:sldIdLst>
        </p14:section>
        <p14:section name="How to Apply for FInancial Assistance" id="{550B04E1-20F7-4E1B-B0E4-86AA2DF9EDD4}">
          <p14:sldIdLst>
            <p14:sldId id="333"/>
            <p14:sldId id="312"/>
            <p14:sldId id="276"/>
            <p14:sldId id="343"/>
            <p14:sldId id="340"/>
            <p14:sldId id="342"/>
            <p14:sldId id="323"/>
            <p14:sldId id="291"/>
            <p14:sldId id="313"/>
            <p14:sldId id="341"/>
          </p14:sldIdLst>
        </p14:section>
        <p14:section name="How do Schools use the Info" id="{4C7B2048-10E2-4D2E-A503-0EEC1665B9A5}">
          <p14:sldIdLst>
            <p14:sldId id="337"/>
            <p14:sldId id="260"/>
            <p14:sldId id="330"/>
            <p14:sldId id="325"/>
            <p14:sldId id="334"/>
            <p14:sldId id="259"/>
            <p14:sldId id="314"/>
          </p14:sldIdLst>
        </p14:section>
        <p14:section name="Types of Aid" id="{A25C441A-B4F1-490A-AD85-9ECB982E2C4B}">
          <p14:sldIdLst>
            <p14:sldId id="272"/>
            <p14:sldId id="339"/>
            <p14:sldId id="335"/>
            <p14:sldId id="338"/>
            <p14:sldId id="331"/>
            <p14:sldId id="324"/>
          </p14:sldIdLst>
        </p14:section>
        <p14:section name="Loans" id="{908E6F54-2072-4732-ACEE-946D59380D39}">
          <p14:sldIdLst>
            <p14:sldId id="296"/>
            <p14:sldId id="310"/>
            <p14:sldId id="292"/>
            <p14:sldId id="295"/>
            <p14:sldId id="294"/>
            <p14:sldId id="290"/>
          </p14:sldIdLst>
        </p14:section>
        <p14:section name="Special Circumstance &amp; closing" id="{D0846DD2-97F4-479A-9044-0982D32278EB}">
          <p14:sldIdLst>
            <p14:sldId id="336"/>
            <p14:sldId id="311"/>
            <p14:sldId id="328"/>
            <p14:sldId id="329"/>
            <p14:sldId id="326"/>
            <p14:sldId id="332"/>
            <p14:sldId id="31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DBD7"/>
    <a:srgbClr val="EBE7E4"/>
    <a:srgbClr val="EAEAEA"/>
    <a:srgbClr val="00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23" autoAdjust="0"/>
    <p:restoredTop sz="86943" autoAdjust="0"/>
  </p:normalViewPr>
  <p:slideViewPr>
    <p:cSldViewPr snapToObjects="1">
      <p:cViewPr varScale="1">
        <p:scale>
          <a:sx n="76" d="100"/>
          <a:sy n="76" d="100"/>
        </p:scale>
        <p:origin x="1440" y="67"/>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2214"/>
    </p:cViewPr>
  </p:sorterViewPr>
  <p:notesViewPr>
    <p:cSldViewPr snapToObjects="1">
      <p:cViewPr varScale="1">
        <p:scale>
          <a:sx n="70" d="100"/>
          <a:sy n="70" d="100"/>
        </p:scale>
        <p:origin x="-2766"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7BE417-03EF-4697-9F53-959049A083A9}"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FEDE659-102A-4A7C-86FD-956EB086DA44}">
      <dgm:prSet phldrT="[Text]" custT="1"/>
      <dgm:spPr/>
      <dgm:t>
        <a:bodyPr/>
        <a:lstStyle/>
        <a:p>
          <a:r>
            <a:rPr lang="en-US" sz="3000" dirty="0">
              <a:latin typeface="Arial" panose="020B0604020202020204" pitchFamily="34" charset="0"/>
              <a:cs typeface="Arial" panose="020B0604020202020204" pitchFamily="34" charset="0"/>
            </a:rPr>
            <a:t>FAFSA on the Web (FOTW)</a:t>
          </a:r>
        </a:p>
      </dgm:t>
    </dgm:pt>
    <dgm:pt modelId="{57C99ED7-F3A6-4A4C-8908-696A30FDBC85}" type="parTrans" cxnId="{774A15A6-2132-4299-BFFA-858378114CD3}">
      <dgm:prSet/>
      <dgm:spPr/>
      <dgm:t>
        <a:bodyPr/>
        <a:lstStyle/>
        <a:p>
          <a:endParaRPr lang="en-US">
            <a:latin typeface="Arial" panose="020B0604020202020204" pitchFamily="34" charset="0"/>
            <a:cs typeface="Arial" panose="020B0604020202020204" pitchFamily="34" charset="0"/>
          </a:endParaRPr>
        </a:p>
      </dgm:t>
    </dgm:pt>
    <dgm:pt modelId="{C8D0EA10-ED53-472A-97F4-0DC7E4B1AE63}" type="sibTrans" cxnId="{774A15A6-2132-4299-BFFA-858378114CD3}">
      <dgm:prSet/>
      <dgm:spPr/>
      <dgm:t>
        <a:bodyPr/>
        <a:lstStyle/>
        <a:p>
          <a:endParaRPr lang="en-US">
            <a:latin typeface="Arial" panose="020B0604020202020204" pitchFamily="34" charset="0"/>
            <a:cs typeface="Arial" panose="020B0604020202020204" pitchFamily="34" charset="0"/>
          </a:endParaRPr>
        </a:p>
      </dgm:t>
    </dgm:pt>
    <dgm:pt modelId="{2FDB22CA-2DA2-442B-80D9-7DC4DC4F0393}">
      <dgm:prSet phldrT="[Text]" custT="1"/>
      <dgm:spPr/>
      <dgm:t>
        <a:bodyPr/>
        <a:lstStyle/>
        <a:p>
          <a:r>
            <a:rPr lang="en-US" sz="3000" dirty="0" err="1">
              <a:latin typeface="Arial" panose="020B0604020202020204" pitchFamily="34" charset="0"/>
              <a:cs typeface="Arial" panose="020B0604020202020204" pitchFamily="34" charset="0"/>
            </a:rPr>
            <a:t>myFAFSA</a:t>
          </a:r>
          <a:r>
            <a:rPr lang="en-US" sz="3000" dirty="0">
              <a:latin typeface="Arial" panose="020B0604020202020204" pitchFamily="34" charset="0"/>
              <a:cs typeface="Arial" panose="020B0604020202020204" pitchFamily="34" charset="0"/>
            </a:rPr>
            <a:t> via myStudentAid mobile app</a:t>
          </a:r>
        </a:p>
      </dgm:t>
    </dgm:pt>
    <dgm:pt modelId="{5C2176DC-9CBF-42F1-AC72-6F145D5E1C1A}" type="parTrans" cxnId="{C77D272D-3F67-45CD-9A0D-130131ABAC77}">
      <dgm:prSet/>
      <dgm:spPr/>
      <dgm:t>
        <a:bodyPr/>
        <a:lstStyle/>
        <a:p>
          <a:endParaRPr lang="en-US">
            <a:latin typeface="Arial" panose="020B0604020202020204" pitchFamily="34" charset="0"/>
            <a:cs typeface="Arial" panose="020B0604020202020204" pitchFamily="34" charset="0"/>
          </a:endParaRPr>
        </a:p>
      </dgm:t>
    </dgm:pt>
    <dgm:pt modelId="{A3B6C7A8-FDFA-4468-9335-52543041142B}" type="sibTrans" cxnId="{C77D272D-3F67-45CD-9A0D-130131ABAC77}">
      <dgm:prSet/>
      <dgm:spPr/>
      <dgm:t>
        <a:bodyPr/>
        <a:lstStyle/>
        <a:p>
          <a:endParaRPr lang="en-US">
            <a:latin typeface="Arial" panose="020B0604020202020204" pitchFamily="34" charset="0"/>
            <a:cs typeface="Arial" panose="020B0604020202020204" pitchFamily="34" charset="0"/>
          </a:endParaRPr>
        </a:p>
      </dgm:t>
    </dgm:pt>
    <dgm:pt modelId="{B998C87C-37CB-4181-81BB-B718E64A31DC}">
      <dgm:prSet phldrT="[Text]" custT="1"/>
      <dgm:spPr/>
      <dgm:t>
        <a:bodyPr/>
        <a:lstStyle/>
        <a:p>
          <a:r>
            <a:rPr lang="en-US" sz="3000" dirty="0">
              <a:latin typeface="Arial" panose="020B0604020202020204" pitchFamily="34" charset="0"/>
              <a:cs typeface="Arial" panose="020B0604020202020204" pitchFamily="34" charset="0"/>
            </a:rPr>
            <a:t>Paper (PDF) FAFSA</a:t>
          </a:r>
        </a:p>
      </dgm:t>
    </dgm:pt>
    <dgm:pt modelId="{A46FBCF7-CBBD-42CB-ABE6-B39FB231303B}" type="par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5FCA6945-1E4A-4662-A20D-FA7A2FDF0F5B}" type="sibTrans" cxnId="{990301A7-F508-47A5-8197-63833C205B38}">
      <dgm:prSet/>
      <dgm:spPr/>
      <dgm:t>
        <a:bodyPr/>
        <a:lstStyle/>
        <a:p>
          <a:endParaRPr lang="en-US">
            <a:latin typeface="Arial" panose="020B0604020202020204" pitchFamily="34" charset="0"/>
            <a:cs typeface="Arial" panose="020B0604020202020204" pitchFamily="34" charset="0"/>
          </a:endParaRPr>
        </a:p>
      </dgm:t>
    </dgm:pt>
    <dgm:pt modelId="{40B5EE47-6841-4D92-B336-2664B6935F65}">
      <dgm:prSet custT="1"/>
      <dgm:spPr/>
      <dgm:t>
        <a:bodyPr/>
        <a:lstStyle/>
        <a:p>
          <a:r>
            <a:rPr lang="en-US" sz="3000" dirty="0">
              <a:latin typeface="Arial" panose="020B0604020202020204" pitchFamily="34" charset="0"/>
              <a:cs typeface="Arial" panose="020B0604020202020204" pitchFamily="34" charset="0"/>
            </a:rPr>
            <a:t>FAA Access to CPS Online  </a:t>
          </a:r>
        </a:p>
      </dgm:t>
    </dgm:pt>
    <dgm:pt modelId="{5E61E652-25AE-4D46-AD2A-0FF048F319AA}" type="parTrans" cxnId="{0AED214F-C43B-4D8F-AFAE-B71AE7D9CB0F}">
      <dgm:prSet/>
      <dgm:spPr/>
      <dgm:t>
        <a:bodyPr/>
        <a:lstStyle/>
        <a:p>
          <a:endParaRPr lang="en-US"/>
        </a:p>
      </dgm:t>
    </dgm:pt>
    <dgm:pt modelId="{34A42829-1E80-4C37-ABAE-D36B8E833DAE}" type="sibTrans" cxnId="{0AED214F-C43B-4D8F-AFAE-B71AE7D9CB0F}">
      <dgm:prSet/>
      <dgm:spPr/>
      <dgm:t>
        <a:bodyPr/>
        <a:lstStyle/>
        <a:p>
          <a:endParaRPr lang="en-US"/>
        </a:p>
      </dgm:t>
    </dgm:pt>
    <dgm:pt modelId="{AFA56675-EB12-4AB7-A0F2-DD6F8436F2C3}">
      <dgm:prSet phldrT="[Text]" custT="1"/>
      <dgm:spPr/>
      <dgm:t>
        <a:bodyPr/>
        <a:lstStyle/>
        <a:p>
          <a:r>
            <a:rPr lang="en-US" sz="3000" dirty="0">
              <a:latin typeface="Arial" panose="020B0604020202020204" pitchFamily="34" charset="0"/>
              <a:cs typeface="Arial" panose="020B0604020202020204" pitchFamily="34" charset="0"/>
            </a:rPr>
            <a:t>FAFSA on the Phone (FOTP)</a:t>
          </a:r>
        </a:p>
      </dgm:t>
    </dgm:pt>
    <dgm:pt modelId="{2F283BD2-8B51-4312-82E9-690F1640D185}" type="parTrans" cxnId="{15FF2B80-8500-4E82-B04D-5AC2AEDF8145}">
      <dgm:prSet/>
      <dgm:spPr/>
      <dgm:t>
        <a:bodyPr/>
        <a:lstStyle/>
        <a:p>
          <a:endParaRPr lang="en-US"/>
        </a:p>
      </dgm:t>
    </dgm:pt>
    <dgm:pt modelId="{583B73C7-693F-4B94-A19C-38A9FCF6FDD9}" type="sibTrans" cxnId="{15FF2B80-8500-4E82-B04D-5AC2AEDF8145}">
      <dgm:prSet/>
      <dgm:spPr/>
      <dgm:t>
        <a:bodyPr/>
        <a:lstStyle/>
        <a:p>
          <a:endParaRPr lang="en-US"/>
        </a:p>
      </dgm:t>
    </dgm:pt>
    <dgm:pt modelId="{EC7C29F2-E48D-49B2-8F3C-8CF882BAAE46}" type="pres">
      <dgm:prSet presAssocID="{277BE417-03EF-4697-9F53-959049A083A9}" presName="Name0" presStyleCnt="0">
        <dgm:presLayoutVars>
          <dgm:chMax val="7"/>
          <dgm:chPref val="7"/>
          <dgm:dir/>
        </dgm:presLayoutVars>
      </dgm:prSet>
      <dgm:spPr/>
    </dgm:pt>
    <dgm:pt modelId="{4DACA730-C81C-4697-87A3-6CF51FAA60C5}" type="pres">
      <dgm:prSet presAssocID="{277BE417-03EF-4697-9F53-959049A083A9}" presName="Name1" presStyleCnt="0"/>
      <dgm:spPr/>
    </dgm:pt>
    <dgm:pt modelId="{32594E5E-6164-46EE-8D62-2057AF3D682B}" type="pres">
      <dgm:prSet presAssocID="{277BE417-03EF-4697-9F53-959049A083A9}" presName="cycle" presStyleCnt="0"/>
      <dgm:spPr/>
    </dgm:pt>
    <dgm:pt modelId="{D4E5EBB4-4443-40BC-9DD5-049D8072D240}" type="pres">
      <dgm:prSet presAssocID="{277BE417-03EF-4697-9F53-959049A083A9}" presName="srcNode" presStyleLbl="node1" presStyleIdx="0" presStyleCnt="5"/>
      <dgm:spPr/>
    </dgm:pt>
    <dgm:pt modelId="{4CCD4D92-CB6F-4FFF-924A-C5CEE4869F8D}" type="pres">
      <dgm:prSet presAssocID="{277BE417-03EF-4697-9F53-959049A083A9}" presName="conn" presStyleLbl="parChTrans1D2" presStyleIdx="0" presStyleCnt="1"/>
      <dgm:spPr/>
    </dgm:pt>
    <dgm:pt modelId="{906AA4CF-0ED2-4FF9-81BF-77B8079E4AA5}" type="pres">
      <dgm:prSet presAssocID="{277BE417-03EF-4697-9F53-959049A083A9}" presName="extraNode" presStyleLbl="node1" presStyleIdx="0" presStyleCnt="5"/>
      <dgm:spPr/>
    </dgm:pt>
    <dgm:pt modelId="{C4B01E35-4295-4EA2-9E5F-980532AB6CE5}" type="pres">
      <dgm:prSet presAssocID="{277BE417-03EF-4697-9F53-959049A083A9}" presName="dstNode" presStyleLbl="node1" presStyleIdx="0" presStyleCnt="5"/>
      <dgm:spPr/>
    </dgm:pt>
    <dgm:pt modelId="{F2738B41-2685-4679-BD58-CDECA3A82757}" type="pres">
      <dgm:prSet presAssocID="{6FEDE659-102A-4A7C-86FD-956EB086DA44}" presName="text_1" presStyleLbl="node1" presStyleIdx="0" presStyleCnt="5">
        <dgm:presLayoutVars>
          <dgm:bulletEnabled val="1"/>
        </dgm:presLayoutVars>
      </dgm:prSet>
      <dgm:spPr/>
    </dgm:pt>
    <dgm:pt modelId="{8D47F348-DFC3-43B3-86C2-7507DA9A4320}" type="pres">
      <dgm:prSet presAssocID="{6FEDE659-102A-4A7C-86FD-956EB086DA44}" presName="accent_1" presStyleCnt="0"/>
      <dgm:spPr/>
    </dgm:pt>
    <dgm:pt modelId="{85B04281-9A45-4F2A-ADFB-2AFDD8F4A1E8}" type="pres">
      <dgm:prSet presAssocID="{6FEDE659-102A-4A7C-86FD-956EB086DA44}" presName="accentRepeatNode" presStyleLbl="solidFgAcc1" presStyleIdx="0" presStyleCnt="5"/>
      <dgm:spPr/>
    </dgm:pt>
    <dgm:pt modelId="{FC52576A-7CE8-4868-A78B-36FB5DE236BC}" type="pres">
      <dgm:prSet presAssocID="{2FDB22CA-2DA2-442B-80D9-7DC4DC4F0393}" presName="text_2" presStyleLbl="node1" presStyleIdx="1" presStyleCnt="5">
        <dgm:presLayoutVars>
          <dgm:bulletEnabled val="1"/>
        </dgm:presLayoutVars>
      </dgm:prSet>
      <dgm:spPr/>
    </dgm:pt>
    <dgm:pt modelId="{C5992036-4F06-43C2-A900-C381F698221E}" type="pres">
      <dgm:prSet presAssocID="{2FDB22CA-2DA2-442B-80D9-7DC4DC4F0393}" presName="accent_2" presStyleCnt="0"/>
      <dgm:spPr/>
    </dgm:pt>
    <dgm:pt modelId="{00BA28D8-042E-4858-A087-98FC2E379814}" type="pres">
      <dgm:prSet presAssocID="{2FDB22CA-2DA2-442B-80D9-7DC4DC4F0393}" presName="accentRepeatNode" presStyleLbl="solidFgAcc1" presStyleIdx="1" presStyleCnt="5"/>
      <dgm:spPr/>
    </dgm:pt>
    <dgm:pt modelId="{AE4527A6-D6AE-4CE4-8AAD-FF15FB11E02D}" type="pres">
      <dgm:prSet presAssocID="{B998C87C-37CB-4181-81BB-B718E64A31DC}" presName="text_3" presStyleLbl="node1" presStyleIdx="2" presStyleCnt="5">
        <dgm:presLayoutVars>
          <dgm:bulletEnabled val="1"/>
        </dgm:presLayoutVars>
      </dgm:prSet>
      <dgm:spPr/>
    </dgm:pt>
    <dgm:pt modelId="{B7F504A6-E6F9-4419-90F0-30DBAAACD715}" type="pres">
      <dgm:prSet presAssocID="{B998C87C-37CB-4181-81BB-B718E64A31DC}" presName="accent_3" presStyleCnt="0"/>
      <dgm:spPr/>
    </dgm:pt>
    <dgm:pt modelId="{297862ED-8CDE-4ECE-9964-09915C801F19}" type="pres">
      <dgm:prSet presAssocID="{B998C87C-37CB-4181-81BB-B718E64A31DC}" presName="accentRepeatNode" presStyleLbl="solidFgAcc1" presStyleIdx="2" presStyleCnt="5"/>
      <dgm:spPr/>
    </dgm:pt>
    <dgm:pt modelId="{CA0BA264-5FDD-4D80-98C4-8BFA3A26E17C}" type="pres">
      <dgm:prSet presAssocID="{AFA56675-EB12-4AB7-A0F2-DD6F8436F2C3}" presName="text_4" presStyleLbl="node1" presStyleIdx="3" presStyleCnt="5">
        <dgm:presLayoutVars>
          <dgm:bulletEnabled val="1"/>
        </dgm:presLayoutVars>
      </dgm:prSet>
      <dgm:spPr/>
    </dgm:pt>
    <dgm:pt modelId="{9E7B7903-AA80-4054-BC5C-4D4820C546E1}" type="pres">
      <dgm:prSet presAssocID="{AFA56675-EB12-4AB7-A0F2-DD6F8436F2C3}" presName="accent_4" presStyleCnt="0"/>
      <dgm:spPr/>
    </dgm:pt>
    <dgm:pt modelId="{8D1E3182-96F9-438C-AF7C-A268279CF296}" type="pres">
      <dgm:prSet presAssocID="{AFA56675-EB12-4AB7-A0F2-DD6F8436F2C3}" presName="accentRepeatNode" presStyleLbl="solidFgAcc1" presStyleIdx="3" presStyleCnt="5"/>
      <dgm:spPr/>
    </dgm:pt>
    <dgm:pt modelId="{B001E0F5-DE18-42BD-ADE0-A12A80B0A607}" type="pres">
      <dgm:prSet presAssocID="{40B5EE47-6841-4D92-B336-2664B6935F65}" presName="text_5" presStyleLbl="node1" presStyleIdx="4" presStyleCnt="5">
        <dgm:presLayoutVars>
          <dgm:bulletEnabled val="1"/>
        </dgm:presLayoutVars>
      </dgm:prSet>
      <dgm:spPr/>
    </dgm:pt>
    <dgm:pt modelId="{62F121B6-B37E-46E3-85B0-A66DA300585D}" type="pres">
      <dgm:prSet presAssocID="{40B5EE47-6841-4D92-B336-2664B6935F65}" presName="accent_5" presStyleCnt="0"/>
      <dgm:spPr/>
    </dgm:pt>
    <dgm:pt modelId="{8C0C7A27-A2B1-4BEA-B7D5-48CDAADCFF7A}" type="pres">
      <dgm:prSet presAssocID="{40B5EE47-6841-4D92-B336-2664B6935F65}" presName="accentRepeatNode" presStyleLbl="solidFgAcc1" presStyleIdx="4" presStyleCnt="5"/>
      <dgm:spPr/>
    </dgm:pt>
  </dgm:ptLst>
  <dgm:cxnLst>
    <dgm:cxn modelId="{02743E26-C4D1-4ACE-A1E3-C6A334BC3DA1}" type="presOf" srcId="{C8D0EA10-ED53-472A-97F4-0DC7E4B1AE63}" destId="{4CCD4D92-CB6F-4FFF-924A-C5CEE4869F8D}" srcOrd="0" destOrd="0" presId="urn:microsoft.com/office/officeart/2008/layout/VerticalCurvedList"/>
    <dgm:cxn modelId="{C77D272D-3F67-45CD-9A0D-130131ABAC77}" srcId="{277BE417-03EF-4697-9F53-959049A083A9}" destId="{2FDB22CA-2DA2-442B-80D9-7DC4DC4F0393}" srcOrd="1" destOrd="0" parTransId="{5C2176DC-9CBF-42F1-AC72-6F145D5E1C1A}" sibTransId="{A3B6C7A8-FDFA-4468-9335-52543041142B}"/>
    <dgm:cxn modelId="{26C7DE5C-C8B9-47C4-B630-B1DA24A279EA}" type="presOf" srcId="{40B5EE47-6841-4D92-B336-2664B6935F65}" destId="{B001E0F5-DE18-42BD-ADE0-A12A80B0A607}" srcOrd="0" destOrd="0" presId="urn:microsoft.com/office/officeart/2008/layout/VerticalCurvedList"/>
    <dgm:cxn modelId="{E6F9AD49-FE03-4F75-B0A1-5316FA7D02DB}" type="presOf" srcId="{AFA56675-EB12-4AB7-A0F2-DD6F8436F2C3}" destId="{CA0BA264-5FDD-4D80-98C4-8BFA3A26E17C}" srcOrd="0" destOrd="0" presId="urn:microsoft.com/office/officeart/2008/layout/VerticalCurvedList"/>
    <dgm:cxn modelId="{0AED214F-C43B-4D8F-AFAE-B71AE7D9CB0F}" srcId="{277BE417-03EF-4697-9F53-959049A083A9}" destId="{40B5EE47-6841-4D92-B336-2664B6935F65}" srcOrd="4" destOrd="0" parTransId="{5E61E652-25AE-4D46-AD2A-0FF048F319AA}" sibTransId="{34A42829-1E80-4C37-ABAE-D36B8E833DAE}"/>
    <dgm:cxn modelId="{15FF2B80-8500-4E82-B04D-5AC2AEDF8145}" srcId="{277BE417-03EF-4697-9F53-959049A083A9}" destId="{AFA56675-EB12-4AB7-A0F2-DD6F8436F2C3}" srcOrd="3" destOrd="0" parTransId="{2F283BD2-8B51-4312-82E9-690F1640D185}" sibTransId="{583B73C7-693F-4B94-A19C-38A9FCF6FDD9}"/>
    <dgm:cxn modelId="{58F02896-5764-4D22-8844-630C71F7067E}" type="presOf" srcId="{2FDB22CA-2DA2-442B-80D9-7DC4DC4F0393}" destId="{FC52576A-7CE8-4868-A78B-36FB5DE236BC}" srcOrd="0" destOrd="0" presId="urn:microsoft.com/office/officeart/2008/layout/VerticalCurvedList"/>
    <dgm:cxn modelId="{774A15A6-2132-4299-BFFA-858378114CD3}" srcId="{277BE417-03EF-4697-9F53-959049A083A9}" destId="{6FEDE659-102A-4A7C-86FD-956EB086DA44}" srcOrd="0" destOrd="0" parTransId="{57C99ED7-F3A6-4A4C-8908-696A30FDBC85}" sibTransId="{C8D0EA10-ED53-472A-97F4-0DC7E4B1AE63}"/>
    <dgm:cxn modelId="{990301A7-F508-47A5-8197-63833C205B38}" srcId="{277BE417-03EF-4697-9F53-959049A083A9}" destId="{B998C87C-37CB-4181-81BB-B718E64A31DC}" srcOrd="2" destOrd="0" parTransId="{A46FBCF7-CBBD-42CB-ABE6-B39FB231303B}" sibTransId="{5FCA6945-1E4A-4662-A20D-FA7A2FDF0F5B}"/>
    <dgm:cxn modelId="{313487CF-7EA7-436B-8130-E9F41A49A937}" type="presOf" srcId="{6FEDE659-102A-4A7C-86FD-956EB086DA44}" destId="{F2738B41-2685-4679-BD58-CDECA3A82757}" srcOrd="0" destOrd="0" presId="urn:microsoft.com/office/officeart/2008/layout/VerticalCurvedList"/>
    <dgm:cxn modelId="{02CB90D6-2DAA-4450-B2B2-1D5301DC656B}" type="presOf" srcId="{B998C87C-37CB-4181-81BB-B718E64A31DC}" destId="{AE4527A6-D6AE-4CE4-8AAD-FF15FB11E02D}" srcOrd="0" destOrd="0" presId="urn:microsoft.com/office/officeart/2008/layout/VerticalCurvedList"/>
    <dgm:cxn modelId="{1E3B27FD-FAAE-4BFA-AE80-6B30C976255F}" type="presOf" srcId="{277BE417-03EF-4697-9F53-959049A083A9}" destId="{EC7C29F2-E48D-49B2-8F3C-8CF882BAAE46}" srcOrd="0" destOrd="0" presId="urn:microsoft.com/office/officeart/2008/layout/VerticalCurvedList"/>
    <dgm:cxn modelId="{525EBDAA-499C-4CA7-8761-B57BA7852A66}" type="presParOf" srcId="{EC7C29F2-E48D-49B2-8F3C-8CF882BAAE46}" destId="{4DACA730-C81C-4697-87A3-6CF51FAA60C5}" srcOrd="0" destOrd="0" presId="urn:microsoft.com/office/officeart/2008/layout/VerticalCurvedList"/>
    <dgm:cxn modelId="{7F41C8F0-8DAE-4F7D-A4F4-AF14806B5624}" type="presParOf" srcId="{4DACA730-C81C-4697-87A3-6CF51FAA60C5}" destId="{32594E5E-6164-46EE-8D62-2057AF3D682B}" srcOrd="0" destOrd="0" presId="urn:microsoft.com/office/officeart/2008/layout/VerticalCurvedList"/>
    <dgm:cxn modelId="{516E67D1-FCC1-4F0F-886C-A09EE06FA203}" type="presParOf" srcId="{32594E5E-6164-46EE-8D62-2057AF3D682B}" destId="{D4E5EBB4-4443-40BC-9DD5-049D8072D240}" srcOrd="0" destOrd="0" presId="urn:microsoft.com/office/officeart/2008/layout/VerticalCurvedList"/>
    <dgm:cxn modelId="{66DB0E4F-AA6D-48BB-AB44-D85DE337A881}" type="presParOf" srcId="{32594E5E-6164-46EE-8D62-2057AF3D682B}" destId="{4CCD4D92-CB6F-4FFF-924A-C5CEE4869F8D}" srcOrd="1" destOrd="0" presId="urn:microsoft.com/office/officeart/2008/layout/VerticalCurvedList"/>
    <dgm:cxn modelId="{F50900FF-52C3-4CEF-BE77-88B2578A8F29}" type="presParOf" srcId="{32594E5E-6164-46EE-8D62-2057AF3D682B}" destId="{906AA4CF-0ED2-4FF9-81BF-77B8079E4AA5}" srcOrd="2" destOrd="0" presId="urn:microsoft.com/office/officeart/2008/layout/VerticalCurvedList"/>
    <dgm:cxn modelId="{289A9D51-CA9D-4F18-9C13-E6C6AD65AF02}" type="presParOf" srcId="{32594E5E-6164-46EE-8D62-2057AF3D682B}" destId="{C4B01E35-4295-4EA2-9E5F-980532AB6CE5}" srcOrd="3" destOrd="0" presId="urn:microsoft.com/office/officeart/2008/layout/VerticalCurvedList"/>
    <dgm:cxn modelId="{47FEB92E-919F-467E-A8DB-24729373353D}" type="presParOf" srcId="{4DACA730-C81C-4697-87A3-6CF51FAA60C5}" destId="{F2738B41-2685-4679-BD58-CDECA3A82757}" srcOrd="1" destOrd="0" presId="urn:microsoft.com/office/officeart/2008/layout/VerticalCurvedList"/>
    <dgm:cxn modelId="{B66A5D3E-8E56-435E-9C9A-04753719962D}" type="presParOf" srcId="{4DACA730-C81C-4697-87A3-6CF51FAA60C5}" destId="{8D47F348-DFC3-43B3-86C2-7507DA9A4320}" srcOrd="2" destOrd="0" presId="urn:microsoft.com/office/officeart/2008/layout/VerticalCurvedList"/>
    <dgm:cxn modelId="{CFA3414E-CB8E-454D-947B-636E7342AD88}" type="presParOf" srcId="{8D47F348-DFC3-43B3-86C2-7507DA9A4320}" destId="{85B04281-9A45-4F2A-ADFB-2AFDD8F4A1E8}" srcOrd="0" destOrd="0" presId="urn:microsoft.com/office/officeart/2008/layout/VerticalCurvedList"/>
    <dgm:cxn modelId="{C7956611-0710-4C5A-8966-6631E03B3204}" type="presParOf" srcId="{4DACA730-C81C-4697-87A3-6CF51FAA60C5}" destId="{FC52576A-7CE8-4868-A78B-36FB5DE236BC}" srcOrd="3" destOrd="0" presId="urn:microsoft.com/office/officeart/2008/layout/VerticalCurvedList"/>
    <dgm:cxn modelId="{C98C539B-55A5-4DFF-84AD-8DC07FF1F636}" type="presParOf" srcId="{4DACA730-C81C-4697-87A3-6CF51FAA60C5}" destId="{C5992036-4F06-43C2-A900-C381F698221E}" srcOrd="4" destOrd="0" presId="urn:microsoft.com/office/officeart/2008/layout/VerticalCurvedList"/>
    <dgm:cxn modelId="{5FB00DDA-A76A-4A2C-BD42-08FD42BDB2D5}" type="presParOf" srcId="{C5992036-4F06-43C2-A900-C381F698221E}" destId="{00BA28D8-042E-4858-A087-98FC2E379814}" srcOrd="0" destOrd="0" presId="urn:microsoft.com/office/officeart/2008/layout/VerticalCurvedList"/>
    <dgm:cxn modelId="{687D0DE4-3407-4525-9DBA-B6E91E039108}" type="presParOf" srcId="{4DACA730-C81C-4697-87A3-6CF51FAA60C5}" destId="{AE4527A6-D6AE-4CE4-8AAD-FF15FB11E02D}" srcOrd="5" destOrd="0" presId="urn:microsoft.com/office/officeart/2008/layout/VerticalCurvedList"/>
    <dgm:cxn modelId="{E76A35BA-FAEE-48B5-A300-4434C6750041}" type="presParOf" srcId="{4DACA730-C81C-4697-87A3-6CF51FAA60C5}" destId="{B7F504A6-E6F9-4419-90F0-30DBAAACD715}" srcOrd="6" destOrd="0" presId="urn:microsoft.com/office/officeart/2008/layout/VerticalCurvedList"/>
    <dgm:cxn modelId="{C3A9E97B-31C2-47C4-AD38-47A47274A5BA}" type="presParOf" srcId="{B7F504A6-E6F9-4419-90F0-30DBAAACD715}" destId="{297862ED-8CDE-4ECE-9964-09915C801F19}" srcOrd="0" destOrd="0" presId="urn:microsoft.com/office/officeart/2008/layout/VerticalCurvedList"/>
    <dgm:cxn modelId="{EB1667D6-836B-4F04-91B3-70C4E32A0662}" type="presParOf" srcId="{4DACA730-C81C-4697-87A3-6CF51FAA60C5}" destId="{CA0BA264-5FDD-4D80-98C4-8BFA3A26E17C}" srcOrd="7" destOrd="0" presId="urn:microsoft.com/office/officeart/2008/layout/VerticalCurvedList"/>
    <dgm:cxn modelId="{C91813D6-9712-4D44-86DB-9B18AFBDF509}" type="presParOf" srcId="{4DACA730-C81C-4697-87A3-6CF51FAA60C5}" destId="{9E7B7903-AA80-4054-BC5C-4D4820C546E1}" srcOrd="8" destOrd="0" presId="urn:microsoft.com/office/officeart/2008/layout/VerticalCurvedList"/>
    <dgm:cxn modelId="{220FC4A0-8314-4436-BCB7-97D39B34F860}" type="presParOf" srcId="{9E7B7903-AA80-4054-BC5C-4D4820C546E1}" destId="{8D1E3182-96F9-438C-AF7C-A268279CF296}" srcOrd="0" destOrd="0" presId="urn:microsoft.com/office/officeart/2008/layout/VerticalCurvedList"/>
    <dgm:cxn modelId="{3D4E21B4-13DC-48E5-AC54-44D6D11D4CA9}" type="presParOf" srcId="{4DACA730-C81C-4697-87A3-6CF51FAA60C5}" destId="{B001E0F5-DE18-42BD-ADE0-A12A80B0A607}" srcOrd="9" destOrd="0" presId="urn:microsoft.com/office/officeart/2008/layout/VerticalCurvedList"/>
    <dgm:cxn modelId="{13A501F4-D944-4367-819A-BE8862D12803}" type="presParOf" srcId="{4DACA730-C81C-4697-87A3-6CF51FAA60C5}" destId="{62F121B6-B37E-46E3-85B0-A66DA300585D}" srcOrd="10" destOrd="0" presId="urn:microsoft.com/office/officeart/2008/layout/VerticalCurvedList"/>
    <dgm:cxn modelId="{CF01F1AE-838C-455F-BCA1-F3E598536B1A}" type="presParOf" srcId="{62F121B6-B37E-46E3-85B0-A66DA300585D}" destId="{8C0C7A27-A2B1-4BEA-B7D5-48CDAADCFF7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14076-917D-463D-8C81-901AF2F2B8BA}" type="doc">
      <dgm:prSet loTypeId="urn:microsoft.com/office/officeart/2005/8/layout/equation1" loCatId="relationship" qsTypeId="urn:microsoft.com/office/officeart/2005/8/quickstyle/3d3" qsCatId="3D" csTypeId="urn:microsoft.com/office/officeart/2005/8/colors/accent1_2" csCatId="accent1" phldr="1"/>
      <dgm:spPr/>
    </dgm:pt>
    <dgm:pt modelId="{73FE02C0-62B1-4181-9871-713B15BC724A}">
      <dgm:prSet phldrT="[Text]" custT="1"/>
      <dgm:spPr>
        <a:solidFill>
          <a:schemeClr val="tx2">
            <a:lumMod val="75000"/>
            <a:lumOff val="25000"/>
          </a:schemeClr>
        </a:solidFill>
      </dgm:spPr>
      <dgm:t>
        <a:bodyPr/>
        <a:lstStyle/>
        <a:p>
          <a:r>
            <a:rPr lang="en-US" sz="2000" b="1" dirty="0"/>
            <a:t>Cost of Attendance</a:t>
          </a:r>
          <a:endParaRPr lang="en-US" sz="1800" b="1" dirty="0"/>
        </a:p>
      </dgm:t>
    </dgm:pt>
    <dgm:pt modelId="{20776D3B-0B52-475E-9318-4FAC4E8E2DC6}" type="parTrans" cxnId="{99731B5A-3E2E-4C6D-9ECE-F751A0B058EE}">
      <dgm:prSet/>
      <dgm:spPr/>
      <dgm:t>
        <a:bodyPr/>
        <a:lstStyle/>
        <a:p>
          <a:endParaRPr lang="en-US"/>
        </a:p>
      </dgm:t>
    </dgm:pt>
    <dgm:pt modelId="{998F69B9-84DC-452B-92A9-E5642276E7E3}" type="sibTrans" cxnId="{99731B5A-3E2E-4C6D-9ECE-F751A0B058EE}">
      <dgm:prSet/>
      <dgm:spPr/>
      <dgm:t>
        <a:bodyPr/>
        <a:lstStyle/>
        <a:p>
          <a:endParaRPr lang="en-US" dirty="0"/>
        </a:p>
      </dgm:t>
    </dgm:pt>
    <dgm:pt modelId="{28938168-E4EB-40D7-929E-9026C2667318}" type="pres">
      <dgm:prSet presAssocID="{1BE14076-917D-463D-8C81-901AF2F2B8BA}" presName="linearFlow" presStyleCnt="0">
        <dgm:presLayoutVars>
          <dgm:dir/>
          <dgm:resizeHandles val="exact"/>
        </dgm:presLayoutVars>
      </dgm:prSet>
      <dgm:spPr/>
    </dgm:pt>
    <dgm:pt modelId="{9BDB0C77-4428-4134-9595-28FBD5A4A13D}" type="pres">
      <dgm:prSet presAssocID="{73FE02C0-62B1-4181-9871-713B15BC724A}" presName="node" presStyleLbl="node1" presStyleIdx="0" presStyleCnt="1" custScaleX="102729" custLinFactNeighborX="-7872" custLinFactNeighborY="-81738">
        <dgm:presLayoutVars>
          <dgm:bulletEnabled val="1"/>
        </dgm:presLayoutVars>
      </dgm:prSet>
      <dgm:spPr/>
    </dgm:pt>
  </dgm:ptLst>
  <dgm:cxnLst>
    <dgm:cxn modelId="{926E9F5C-686D-4FEA-9A5C-1DBD3E3BD19C}" type="presOf" srcId="{73FE02C0-62B1-4181-9871-713B15BC724A}" destId="{9BDB0C77-4428-4134-9595-28FBD5A4A13D}" srcOrd="0" destOrd="0" presId="urn:microsoft.com/office/officeart/2005/8/layout/equation1"/>
    <dgm:cxn modelId="{99731B5A-3E2E-4C6D-9ECE-F751A0B058EE}" srcId="{1BE14076-917D-463D-8C81-901AF2F2B8BA}" destId="{73FE02C0-62B1-4181-9871-713B15BC724A}" srcOrd="0" destOrd="0" parTransId="{20776D3B-0B52-475E-9318-4FAC4E8E2DC6}" sibTransId="{998F69B9-84DC-452B-92A9-E5642276E7E3}"/>
    <dgm:cxn modelId="{CA2389C0-477E-4C50-9678-C3345A551E04}" type="presOf" srcId="{1BE14076-917D-463D-8C81-901AF2F2B8BA}" destId="{28938168-E4EB-40D7-929E-9026C2667318}" srcOrd="0" destOrd="0" presId="urn:microsoft.com/office/officeart/2005/8/layout/equation1"/>
    <dgm:cxn modelId="{82FA7A43-2656-407B-BFB6-5823C0E19335}" type="presParOf" srcId="{28938168-E4EB-40D7-929E-9026C2667318}" destId="{9BDB0C77-4428-4134-9595-28FBD5A4A13D}" srcOrd="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36CBB1-CBC3-466D-A6BF-D60DAA15E5BE}"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93AEE709-3F8F-4943-892A-BC8124B7F50C}">
      <dgm:prSet phldrT="[Text]" custT="1"/>
      <dgm:spPr>
        <a:solidFill>
          <a:srgbClr val="B5CC40"/>
        </a:solidFill>
      </dgm:spPr>
      <dgm:t>
        <a:bodyPr/>
        <a:lstStyle/>
        <a:p>
          <a:pPr algn="r"/>
          <a:r>
            <a:rPr lang="en-US" sz="2300" b="0" dirty="0">
              <a:latin typeface="Arial" panose="020B0604020202020204" pitchFamily="34" charset="0"/>
              <a:cs typeface="Arial" panose="020B0604020202020204" pitchFamily="34" charset="0"/>
            </a:rPr>
            <a:t>Scholarships</a:t>
          </a:r>
        </a:p>
      </dgm:t>
    </dgm:pt>
    <dgm:pt modelId="{0B6BCCAB-759D-48C8-A3EB-D44192D49530}" type="parTrans" cxnId="{759186AF-B587-4A76-A3E6-FF81C69061DB}">
      <dgm:prSet/>
      <dgm:spPr/>
      <dgm:t>
        <a:bodyPr/>
        <a:lstStyle/>
        <a:p>
          <a:endParaRPr lang="en-US"/>
        </a:p>
      </dgm:t>
    </dgm:pt>
    <dgm:pt modelId="{8AAB3066-894B-4330-B704-75E4EFDD6550}" type="sibTrans" cxnId="{759186AF-B587-4A76-A3E6-FF81C69061DB}">
      <dgm:prSet/>
      <dgm:spPr/>
      <dgm:t>
        <a:bodyPr/>
        <a:lstStyle/>
        <a:p>
          <a:endParaRPr lang="en-US"/>
        </a:p>
      </dgm:t>
    </dgm:pt>
    <dgm:pt modelId="{D95CE349-3738-4D5A-99A4-5E1073DED1B0}">
      <dgm:prSet phldrT="[Text]" custT="1"/>
      <dgm:spPr>
        <a:solidFill>
          <a:schemeClr val="tx2">
            <a:lumMod val="50000"/>
            <a:lumOff val="50000"/>
          </a:schemeClr>
        </a:solidFill>
      </dgm:spPr>
      <dgm:t>
        <a:bodyPr/>
        <a:lstStyle/>
        <a:p>
          <a:r>
            <a:rPr lang="en-US" sz="2400" b="0" dirty="0">
              <a:latin typeface="Arial" panose="020B0604020202020204" pitchFamily="34" charset="0"/>
              <a:cs typeface="Arial" panose="020B0604020202020204" pitchFamily="34" charset="0"/>
            </a:rPr>
            <a:t>Grants</a:t>
          </a:r>
        </a:p>
      </dgm:t>
    </dgm:pt>
    <dgm:pt modelId="{E40D19BE-56FE-4F29-B4C2-97BBD8A4986F}" type="parTrans" cxnId="{D7C0A38E-C48E-47D3-98AA-99BADF7BC202}">
      <dgm:prSet/>
      <dgm:spPr/>
      <dgm:t>
        <a:bodyPr/>
        <a:lstStyle/>
        <a:p>
          <a:endParaRPr lang="en-US"/>
        </a:p>
      </dgm:t>
    </dgm:pt>
    <dgm:pt modelId="{E58D54BF-469A-40FE-A25C-FE27CE2550B7}" type="sibTrans" cxnId="{D7C0A38E-C48E-47D3-98AA-99BADF7BC202}">
      <dgm:prSet/>
      <dgm:spPr/>
      <dgm:t>
        <a:bodyPr/>
        <a:lstStyle/>
        <a:p>
          <a:endParaRPr lang="en-US"/>
        </a:p>
      </dgm:t>
    </dgm:pt>
    <dgm:pt modelId="{500B0A59-87F2-4A5E-86BD-2AF0605CA6DB}">
      <dgm:prSet phldrT="[Text]" custT="1"/>
      <dgm:spPr>
        <a:solidFill>
          <a:srgbClr val="FA9B32"/>
        </a:solidFill>
      </dgm:spPr>
      <dgm:t>
        <a:bodyPr/>
        <a:lstStyle/>
        <a:p>
          <a:r>
            <a:rPr lang="en-US" sz="2400" b="0" dirty="0">
              <a:latin typeface="Arial" panose="020B0604020202020204" pitchFamily="34" charset="0"/>
              <a:cs typeface="Arial" panose="020B0604020202020204" pitchFamily="34" charset="0"/>
            </a:rPr>
            <a:t>Work-Study Employment</a:t>
          </a:r>
        </a:p>
      </dgm:t>
    </dgm:pt>
    <dgm:pt modelId="{9CBDA3EC-19C1-4594-9E4A-7798FAD35A6F}" type="parTrans" cxnId="{37C48A63-9A73-4992-95BD-B542C0E2381D}">
      <dgm:prSet/>
      <dgm:spPr/>
      <dgm:t>
        <a:bodyPr/>
        <a:lstStyle/>
        <a:p>
          <a:endParaRPr lang="en-US"/>
        </a:p>
      </dgm:t>
    </dgm:pt>
    <dgm:pt modelId="{6DE1C9DE-F7C8-47F0-8286-2D85A3AD9327}" type="sibTrans" cxnId="{37C48A63-9A73-4992-95BD-B542C0E2381D}">
      <dgm:prSet/>
      <dgm:spPr/>
      <dgm:t>
        <a:bodyPr/>
        <a:lstStyle/>
        <a:p>
          <a:endParaRPr lang="en-US"/>
        </a:p>
      </dgm:t>
    </dgm:pt>
    <dgm:pt modelId="{6C31F773-3646-454F-A9A3-C52ED5F7CDD4}">
      <dgm:prSet phldrT="[Text]" custT="1"/>
      <dgm:spPr>
        <a:solidFill>
          <a:srgbClr val="7030A0"/>
        </a:solidFill>
      </dgm:spPr>
      <dgm:t>
        <a:bodyPr/>
        <a:lstStyle/>
        <a:p>
          <a:r>
            <a:rPr lang="en-US" sz="2400" b="0" dirty="0">
              <a:latin typeface="Arial" panose="020B0604020202020204" pitchFamily="34" charset="0"/>
              <a:cs typeface="Arial" panose="020B0604020202020204" pitchFamily="34" charset="0"/>
            </a:rPr>
            <a:t>Loans</a:t>
          </a:r>
        </a:p>
      </dgm:t>
    </dgm:pt>
    <dgm:pt modelId="{E29E9FEE-1155-49BE-9B37-F135F6015C1C}" type="parTrans" cxnId="{049164F9-7B47-4067-99C6-9F49C202A960}">
      <dgm:prSet/>
      <dgm:spPr/>
      <dgm:t>
        <a:bodyPr/>
        <a:lstStyle/>
        <a:p>
          <a:endParaRPr lang="en-US"/>
        </a:p>
      </dgm:t>
    </dgm:pt>
    <dgm:pt modelId="{25C89F0F-AAA1-4C01-A56E-CA8C09B0032F}" type="sibTrans" cxnId="{049164F9-7B47-4067-99C6-9F49C202A960}">
      <dgm:prSet/>
      <dgm:spPr/>
      <dgm:t>
        <a:bodyPr/>
        <a:lstStyle/>
        <a:p>
          <a:endParaRPr lang="en-US"/>
        </a:p>
      </dgm:t>
    </dgm:pt>
    <dgm:pt modelId="{FDE745A2-7F79-4F00-AEE4-E5E8CE120FF4}" type="pres">
      <dgm:prSet presAssocID="{8D36CBB1-CBC3-466D-A6BF-D60DAA15E5BE}" presName="compositeShape" presStyleCnt="0">
        <dgm:presLayoutVars>
          <dgm:chMax val="7"/>
          <dgm:dir/>
          <dgm:resizeHandles val="exact"/>
        </dgm:presLayoutVars>
      </dgm:prSet>
      <dgm:spPr/>
    </dgm:pt>
    <dgm:pt modelId="{0A25010D-B9FB-441C-816F-969633BB2F10}" type="pres">
      <dgm:prSet presAssocID="{8D36CBB1-CBC3-466D-A6BF-D60DAA15E5BE}" presName="wedge1" presStyleLbl="node1" presStyleIdx="0" presStyleCnt="4" custScaleX="121070" custScaleY="119684" custLinFactNeighborX="-5008" custLinFactNeighborY="4190"/>
      <dgm:spPr/>
    </dgm:pt>
    <dgm:pt modelId="{08CE128E-3488-4049-A092-D34BA9EB4E7C}" type="pres">
      <dgm:prSet presAssocID="{8D36CBB1-CBC3-466D-A6BF-D60DAA15E5BE}" presName="wedge1Tx" presStyleLbl="node1" presStyleIdx="0" presStyleCnt="4">
        <dgm:presLayoutVars>
          <dgm:chMax val="0"/>
          <dgm:chPref val="0"/>
          <dgm:bulletEnabled val="1"/>
        </dgm:presLayoutVars>
      </dgm:prSet>
      <dgm:spPr/>
    </dgm:pt>
    <dgm:pt modelId="{12A9E0E2-F062-49BB-8602-5660ED6764EF}" type="pres">
      <dgm:prSet presAssocID="{8D36CBB1-CBC3-466D-A6BF-D60DAA15E5BE}" presName="wedge2" presStyleLbl="node1" presStyleIdx="1" presStyleCnt="4" custScaleX="118386" custScaleY="116827"/>
      <dgm:spPr/>
    </dgm:pt>
    <dgm:pt modelId="{F0B36185-53C5-4A55-9BAF-4621CB0D6D45}" type="pres">
      <dgm:prSet presAssocID="{8D36CBB1-CBC3-466D-A6BF-D60DAA15E5BE}" presName="wedge2Tx" presStyleLbl="node1" presStyleIdx="1" presStyleCnt="4">
        <dgm:presLayoutVars>
          <dgm:chMax val="0"/>
          <dgm:chPref val="0"/>
          <dgm:bulletEnabled val="1"/>
        </dgm:presLayoutVars>
      </dgm:prSet>
      <dgm:spPr/>
    </dgm:pt>
    <dgm:pt modelId="{D437C0E5-3883-4F51-8AF0-A5736AFED719}" type="pres">
      <dgm:prSet presAssocID="{8D36CBB1-CBC3-466D-A6BF-D60DAA15E5BE}" presName="wedge3" presStyleLbl="node1" presStyleIdx="2" presStyleCnt="4" custScaleX="120620" custScaleY="115906"/>
      <dgm:spPr/>
    </dgm:pt>
    <dgm:pt modelId="{1988F05A-0E94-4B63-B620-2D4BF49F0D2C}" type="pres">
      <dgm:prSet presAssocID="{8D36CBB1-CBC3-466D-A6BF-D60DAA15E5BE}" presName="wedge3Tx" presStyleLbl="node1" presStyleIdx="2" presStyleCnt="4">
        <dgm:presLayoutVars>
          <dgm:chMax val="0"/>
          <dgm:chPref val="0"/>
          <dgm:bulletEnabled val="1"/>
        </dgm:presLayoutVars>
      </dgm:prSet>
      <dgm:spPr/>
    </dgm:pt>
    <dgm:pt modelId="{9229149F-801D-4F67-9D73-4C2AACCF82D7}" type="pres">
      <dgm:prSet presAssocID="{8D36CBB1-CBC3-466D-A6BF-D60DAA15E5BE}" presName="wedge4" presStyleLbl="node1" presStyleIdx="3" presStyleCnt="4" custScaleX="122781" custScaleY="121519"/>
      <dgm:spPr/>
    </dgm:pt>
    <dgm:pt modelId="{4CF97A5B-7EF3-4CE7-B9AA-ED7F1D335326}" type="pres">
      <dgm:prSet presAssocID="{8D36CBB1-CBC3-466D-A6BF-D60DAA15E5BE}" presName="wedge4Tx" presStyleLbl="node1" presStyleIdx="3" presStyleCnt="4">
        <dgm:presLayoutVars>
          <dgm:chMax val="0"/>
          <dgm:chPref val="0"/>
          <dgm:bulletEnabled val="1"/>
        </dgm:presLayoutVars>
      </dgm:prSet>
      <dgm:spPr/>
    </dgm:pt>
  </dgm:ptLst>
  <dgm:cxnLst>
    <dgm:cxn modelId="{92F4250D-D8A3-44A8-A050-4AFC013B663E}" type="presOf" srcId="{6C31F773-3646-454F-A9A3-C52ED5F7CDD4}" destId="{9229149F-801D-4F67-9D73-4C2AACCF82D7}" srcOrd="0" destOrd="0" presId="urn:microsoft.com/office/officeart/2005/8/layout/chart3"/>
    <dgm:cxn modelId="{8AF9B813-459C-4C70-90EA-2C9D5291ADF4}" type="presOf" srcId="{500B0A59-87F2-4A5E-86BD-2AF0605CA6DB}" destId="{D437C0E5-3883-4F51-8AF0-A5736AFED719}" srcOrd="0" destOrd="0" presId="urn:microsoft.com/office/officeart/2005/8/layout/chart3"/>
    <dgm:cxn modelId="{1E128230-C63A-4F60-B36D-46381D8D99A2}" type="presOf" srcId="{93AEE709-3F8F-4943-892A-BC8124B7F50C}" destId="{08CE128E-3488-4049-A092-D34BA9EB4E7C}" srcOrd="1" destOrd="0" presId="urn:microsoft.com/office/officeart/2005/8/layout/chart3"/>
    <dgm:cxn modelId="{A8D82735-53CE-41A7-9F3A-4660720644B0}" type="presOf" srcId="{6C31F773-3646-454F-A9A3-C52ED5F7CDD4}" destId="{4CF97A5B-7EF3-4CE7-B9AA-ED7F1D335326}" srcOrd="1" destOrd="0" presId="urn:microsoft.com/office/officeart/2005/8/layout/chart3"/>
    <dgm:cxn modelId="{37C48A63-9A73-4992-95BD-B542C0E2381D}" srcId="{8D36CBB1-CBC3-466D-A6BF-D60DAA15E5BE}" destId="{500B0A59-87F2-4A5E-86BD-2AF0605CA6DB}" srcOrd="2" destOrd="0" parTransId="{9CBDA3EC-19C1-4594-9E4A-7798FAD35A6F}" sibTransId="{6DE1C9DE-F7C8-47F0-8286-2D85A3AD9327}"/>
    <dgm:cxn modelId="{AC487A74-0258-4239-A7BB-494C559794A1}" type="presOf" srcId="{D95CE349-3738-4D5A-99A4-5E1073DED1B0}" destId="{F0B36185-53C5-4A55-9BAF-4621CB0D6D45}" srcOrd="1" destOrd="0" presId="urn:microsoft.com/office/officeart/2005/8/layout/chart3"/>
    <dgm:cxn modelId="{40794275-62F2-48D6-9F21-A84220C255DE}" type="presOf" srcId="{93AEE709-3F8F-4943-892A-BC8124B7F50C}" destId="{0A25010D-B9FB-441C-816F-969633BB2F10}" srcOrd="0" destOrd="0" presId="urn:microsoft.com/office/officeart/2005/8/layout/chart3"/>
    <dgm:cxn modelId="{D7C0A38E-C48E-47D3-98AA-99BADF7BC202}" srcId="{8D36CBB1-CBC3-466D-A6BF-D60DAA15E5BE}" destId="{D95CE349-3738-4D5A-99A4-5E1073DED1B0}" srcOrd="1" destOrd="0" parTransId="{E40D19BE-56FE-4F29-B4C2-97BBD8A4986F}" sibTransId="{E58D54BF-469A-40FE-A25C-FE27CE2550B7}"/>
    <dgm:cxn modelId="{759186AF-B587-4A76-A3E6-FF81C69061DB}" srcId="{8D36CBB1-CBC3-466D-A6BF-D60DAA15E5BE}" destId="{93AEE709-3F8F-4943-892A-BC8124B7F50C}" srcOrd="0" destOrd="0" parTransId="{0B6BCCAB-759D-48C8-A3EB-D44192D49530}" sibTransId="{8AAB3066-894B-4330-B704-75E4EFDD6550}"/>
    <dgm:cxn modelId="{1A50AEDD-B732-47F4-B0E3-A88EA3C484A3}" type="presOf" srcId="{500B0A59-87F2-4A5E-86BD-2AF0605CA6DB}" destId="{1988F05A-0E94-4B63-B620-2D4BF49F0D2C}" srcOrd="1" destOrd="0" presId="urn:microsoft.com/office/officeart/2005/8/layout/chart3"/>
    <dgm:cxn modelId="{16F4ABED-8ABE-47B4-9165-0EB4DB19D06E}" type="presOf" srcId="{D95CE349-3738-4D5A-99A4-5E1073DED1B0}" destId="{12A9E0E2-F062-49BB-8602-5660ED6764EF}" srcOrd="0" destOrd="0" presId="urn:microsoft.com/office/officeart/2005/8/layout/chart3"/>
    <dgm:cxn modelId="{BFCA64F2-8854-4D3E-9A03-AF3723F58874}" type="presOf" srcId="{8D36CBB1-CBC3-466D-A6BF-D60DAA15E5BE}" destId="{FDE745A2-7F79-4F00-AEE4-E5E8CE120FF4}" srcOrd="0" destOrd="0" presId="urn:microsoft.com/office/officeart/2005/8/layout/chart3"/>
    <dgm:cxn modelId="{049164F9-7B47-4067-99C6-9F49C202A960}" srcId="{8D36CBB1-CBC3-466D-A6BF-D60DAA15E5BE}" destId="{6C31F773-3646-454F-A9A3-C52ED5F7CDD4}" srcOrd="3" destOrd="0" parTransId="{E29E9FEE-1155-49BE-9B37-F135F6015C1C}" sibTransId="{25C89F0F-AAA1-4C01-A56E-CA8C09B0032F}"/>
    <dgm:cxn modelId="{7AA2C558-4264-4E8F-948F-5E2CB449D813}" type="presParOf" srcId="{FDE745A2-7F79-4F00-AEE4-E5E8CE120FF4}" destId="{0A25010D-B9FB-441C-816F-969633BB2F10}" srcOrd="0" destOrd="0" presId="urn:microsoft.com/office/officeart/2005/8/layout/chart3"/>
    <dgm:cxn modelId="{4CA3BC85-59BC-40F9-AF91-925D41BC76B7}" type="presParOf" srcId="{FDE745A2-7F79-4F00-AEE4-E5E8CE120FF4}" destId="{08CE128E-3488-4049-A092-D34BA9EB4E7C}" srcOrd="1" destOrd="0" presId="urn:microsoft.com/office/officeart/2005/8/layout/chart3"/>
    <dgm:cxn modelId="{3490A645-1BC8-41E5-8E83-699CDBE2943C}" type="presParOf" srcId="{FDE745A2-7F79-4F00-AEE4-E5E8CE120FF4}" destId="{12A9E0E2-F062-49BB-8602-5660ED6764EF}" srcOrd="2" destOrd="0" presId="urn:microsoft.com/office/officeart/2005/8/layout/chart3"/>
    <dgm:cxn modelId="{976A72FE-2741-435E-9385-C9CF1A380C77}" type="presParOf" srcId="{FDE745A2-7F79-4F00-AEE4-E5E8CE120FF4}" destId="{F0B36185-53C5-4A55-9BAF-4621CB0D6D45}" srcOrd="3" destOrd="0" presId="urn:microsoft.com/office/officeart/2005/8/layout/chart3"/>
    <dgm:cxn modelId="{F189B293-6CAD-44D2-B76A-F37D03024531}" type="presParOf" srcId="{FDE745A2-7F79-4F00-AEE4-E5E8CE120FF4}" destId="{D437C0E5-3883-4F51-8AF0-A5736AFED719}" srcOrd="4" destOrd="0" presId="urn:microsoft.com/office/officeart/2005/8/layout/chart3"/>
    <dgm:cxn modelId="{BB6F6ABC-6BED-4344-A220-3CDBCB4D04B7}" type="presParOf" srcId="{FDE745A2-7F79-4F00-AEE4-E5E8CE120FF4}" destId="{1988F05A-0E94-4B63-B620-2D4BF49F0D2C}" srcOrd="5" destOrd="0" presId="urn:microsoft.com/office/officeart/2005/8/layout/chart3"/>
    <dgm:cxn modelId="{597D5C7C-8C75-40C1-AB41-CA7269AA1144}" type="presParOf" srcId="{FDE745A2-7F79-4F00-AEE4-E5E8CE120FF4}" destId="{9229149F-801D-4F67-9D73-4C2AACCF82D7}" srcOrd="6" destOrd="0" presId="urn:microsoft.com/office/officeart/2005/8/layout/chart3"/>
    <dgm:cxn modelId="{886D86F2-0A4E-4808-9C76-C913008B1A3E}" type="presParOf" srcId="{FDE745A2-7F79-4F00-AEE4-E5E8CE120FF4}" destId="{4CF97A5B-7EF3-4CE7-B9AA-ED7F1D335326}"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D4D92-CB6F-4FFF-924A-C5CEE4869F8D}">
      <dsp:nvSpPr>
        <dsp:cNvPr id="0" name=""/>
        <dsp:cNvSpPr/>
      </dsp:nvSpPr>
      <dsp:spPr>
        <a:xfrm>
          <a:off x="-5427711" y="-831103"/>
          <a:ext cx="6462806" cy="6462806"/>
        </a:xfrm>
        <a:prstGeom prst="blockArc">
          <a:avLst>
            <a:gd name="adj1" fmla="val 18900000"/>
            <a:gd name="adj2" fmla="val 2700000"/>
            <a:gd name="adj3" fmla="val 334"/>
          </a:avLst>
        </a:prstGeom>
        <a:noFill/>
        <a:ln w="1905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2738B41-2685-4679-BD58-CDECA3A82757}">
      <dsp:nvSpPr>
        <dsp:cNvPr id="0" name=""/>
        <dsp:cNvSpPr/>
      </dsp:nvSpPr>
      <dsp:spPr>
        <a:xfrm>
          <a:off x="452604" y="299941"/>
          <a:ext cx="7748275" cy="600267"/>
        </a:xfrm>
        <a:prstGeom prst="rect">
          <a:avLst/>
        </a:prstGeom>
        <a:gradFill rotWithShape="0">
          <a:gsLst>
            <a:gs pos="0">
              <a:schemeClr val="accent5">
                <a:hueOff val="0"/>
                <a:satOff val="0"/>
                <a:lumOff val="0"/>
                <a:alphaOff val="0"/>
                <a:tint val="94000"/>
                <a:satMod val="180000"/>
                <a:lumMod val="98000"/>
              </a:schemeClr>
            </a:gs>
            <a:gs pos="100000">
              <a:schemeClr val="accent5">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462"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FAFSA on the Web (FOTW)</a:t>
          </a:r>
        </a:p>
      </dsp:txBody>
      <dsp:txXfrm>
        <a:off x="452604" y="299941"/>
        <a:ext cx="7748275" cy="600267"/>
      </dsp:txXfrm>
    </dsp:sp>
    <dsp:sp modelId="{85B04281-9A45-4F2A-ADFB-2AFDD8F4A1E8}">
      <dsp:nvSpPr>
        <dsp:cNvPr id="0" name=""/>
        <dsp:cNvSpPr/>
      </dsp:nvSpPr>
      <dsp:spPr>
        <a:xfrm>
          <a:off x="77437" y="224908"/>
          <a:ext cx="750333" cy="750333"/>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C52576A-7CE8-4868-A78B-36FB5DE236BC}">
      <dsp:nvSpPr>
        <dsp:cNvPr id="0" name=""/>
        <dsp:cNvSpPr/>
      </dsp:nvSpPr>
      <dsp:spPr>
        <a:xfrm>
          <a:off x="882738" y="1200053"/>
          <a:ext cx="7318141" cy="600267"/>
        </a:xfrm>
        <a:prstGeom prst="rect">
          <a:avLst/>
        </a:prstGeom>
        <a:gradFill rotWithShape="0">
          <a:gsLst>
            <a:gs pos="0">
              <a:schemeClr val="accent5">
                <a:hueOff val="3171831"/>
                <a:satOff val="-9164"/>
                <a:lumOff val="6765"/>
                <a:alphaOff val="0"/>
                <a:tint val="94000"/>
                <a:satMod val="180000"/>
                <a:lumMod val="98000"/>
              </a:schemeClr>
            </a:gs>
            <a:gs pos="100000">
              <a:schemeClr val="accent5">
                <a:hueOff val="3171831"/>
                <a:satOff val="-9164"/>
                <a:lumOff val="6765"/>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462"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err="1">
              <a:latin typeface="Arial" panose="020B0604020202020204" pitchFamily="34" charset="0"/>
              <a:cs typeface="Arial" panose="020B0604020202020204" pitchFamily="34" charset="0"/>
            </a:rPr>
            <a:t>myFAFSA</a:t>
          </a:r>
          <a:r>
            <a:rPr lang="en-US" sz="3000" kern="1200" dirty="0">
              <a:latin typeface="Arial" panose="020B0604020202020204" pitchFamily="34" charset="0"/>
              <a:cs typeface="Arial" panose="020B0604020202020204" pitchFamily="34" charset="0"/>
            </a:rPr>
            <a:t> via myStudentAid mobile app</a:t>
          </a:r>
        </a:p>
      </dsp:txBody>
      <dsp:txXfrm>
        <a:off x="882738" y="1200053"/>
        <a:ext cx="7318141" cy="600267"/>
      </dsp:txXfrm>
    </dsp:sp>
    <dsp:sp modelId="{00BA28D8-042E-4858-A087-98FC2E379814}">
      <dsp:nvSpPr>
        <dsp:cNvPr id="0" name=""/>
        <dsp:cNvSpPr/>
      </dsp:nvSpPr>
      <dsp:spPr>
        <a:xfrm>
          <a:off x="507571" y="1125020"/>
          <a:ext cx="750333" cy="750333"/>
        </a:xfrm>
        <a:prstGeom prst="ellipse">
          <a:avLst/>
        </a:prstGeom>
        <a:solidFill>
          <a:schemeClr val="lt1">
            <a:hueOff val="0"/>
            <a:satOff val="0"/>
            <a:lumOff val="0"/>
            <a:alphaOff val="0"/>
          </a:schemeClr>
        </a:solidFill>
        <a:ln w="12700" cap="flat" cmpd="sng" algn="ctr">
          <a:solidFill>
            <a:schemeClr val="accent5">
              <a:hueOff val="3171831"/>
              <a:satOff val="-9164"/>
              <a:lumOff val="6765"/>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E4527A6-D6AE-4CE4-8AAD-FF15FB11E02D}">
      <dsp:nvSpPr>
        <dsp:cNvPr id="0" name=""/>
        <dsp:cNvSpPr/>
      </dsp:nvSpPr>
      <dsp:spPr>
        <a:xfrm>
          <a:off x="1014754" y="2100166"/>
          <a:ext cx="7186124" cy="600267"/>
        </a:xfrm>
        <a:prstGeom prst="rect">
          <a:avLst/>
        </a:prstGeom>
        <a:gradFill rotWithShape="0">
          <a:gsLst>
            <a:gs pos="0">
              <a:schemeClr val="accent5">
                <a:hueOff val="6343662"/>
                <a:satOff val="-18327"/>
                <a:lumOff val="13530"/>
                <a:alphaOff val="0"/>
                <a:tint val="94000"/>
                <a:satMod val="180000"/>
                <a:lumMod val="98000"/>
              </a:schemeClr>
            </a:gs>
            <a:gs pos="100000">
              <a:schemeClr val="accent5">
                <a:hueOff val="6343662"/>
                <a:satOff val="-18327"/>
                <a:lumOff val="1353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462"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Paper (PDF) FAFSA</a:t>
          </a:r>
        </a:p>
      </dsp:txBody>
      <dsp:txXfrm>
        <a:off x="1014754" y="2100166"/>
        <a:ext cx="7186124" cy="600267"/>
      </dsp:txXfrm>
    </dsp:sp>
    <dsp:sp modelId="{297862ED-8CDE-4ECE-9964-09915C801F19}">
      <dsp:nvSpPr>
        <dsp:cNvPr id="0" name=""/>
        <dsp:cNvSpPr/>
      </dsp:nvSpPr>
      <dsp:spPr>
        <a:xfrm>
          <a:off x="639587" y="2025133"/>
          <a:ext cx="750333" cy="750333"/>
        </a:xfrm>
        <a:prstGeom prst="ellipse">
          <a:avLst/>
        </a:prstGeom>
        <a:solidFill>
          <a:schemeClr val="lt1">
            <a:hueOff val="0"/>
            <a:satOff val="0"/>
            <a:lumOff val="0"/>
            <a:alphaOff val="0"/>
          </a:schemeClr>
        </a:solidFill>
        <a:ln w="12700" cap="flat" cmpd="sng" algn="ctr">
          <a:solidFill>
            <a:schemeClr val="accent5">
              <a:hueOff val="6343662"/>
              <a:satOff val="-18327"/>
              <a:lumOff val="13530"/>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A0BA264-5FDD-4D80-98C4-8BFA3A26E17C}">
      <dsp:nvSpPr>
        <dsp:cNvPr id="0" name=""/>
        <dsp:cNvSpPr/>
      </dsp:nvSpPr>
      <dsp:spPr>
        <a:xfrm>
          <a:off x="882738" y="3000278"/>
          <a:ext cx="7318141" cy="600267"/>
        </a:xfrm>
        <a:prstGeom prst="rect">
          <a:avLst/>
        </a:prstGeom>
        <a:gradFill rotWithShape="0">
          <a:gsLst>
            <a:gs pos="0">
              <a:schemeClr val="accent5">
                <a:hueOff val="9515493"/>
                <a:satOff val="-27491"/>
                <a:lumOff val="20295"/>
                <a:alphaOff val="0"/>
                <a:tint val="94000"/>
                <a:satMod val="180000"/>
                <a:lumMod val="98000"/>
              </a:schemeClr>
            </a:gs>
            <a:gs pos="100000">
              <a:schemeClr val="accent5">
                <a:hueOff val="9515493"/>
                <a:satOff val="-27491"/>
                <a:lumOff val="20295"/>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462"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FAFSA on the Phone (FOTP)</a:t>
          </a:r>
        </a:p>
      </dsp:txBody>
      <dsp:txXfrm>
        <a:off x="882738" y="3000278"/>
        <a:ext cx="7318141" cy="600267"/>
      </dsp:txXfrm>
    </dsp:sp>
    <dsp:sp modelId="{8D1E3182-96F9-438C-AF7C-A268279CF296}">
      <dsp:nvSpPr>
        <dsp:cNvPr id="0" name=""/>
        <dsp:cNvSpPr/>
      </dsp:nvSpPr>
      <dsp:spPr>
        <a:xfrm>
          <a:off x="507571" y="2925245"/>
          <a:ext cx="750333" cy="750333"/>
        </a:xfrm>
        <a:prstGeom prst="ellipse">
          <a:avLst/>
        </a:prstGeom>
        <a:solidFill>
          <a:schemeClr val="lt1">
            <a:hueOff val="0"/>
            <a:satOff val="0"/>
            <a:lumOff val="0"/>
            <a:alphaOff val="0"/>
          </a:schemeClr>
        </a:solidFill>
        <a:ln w="12700" cap="flat" cmpd="sng" algn="ctr">
          <a:solidFill>
            <a:schemeClr val="accent5">
              <a:hueOff val="9515493"/>
              <a:satOff val="-27491"/>
              <a:lumOff val="20295"/>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001E0F5-DE18-42BD-ADE0-A12A80B0A607}">
      <dsp:nvSpPr>
        <dsp:cNvPr id="0" name=""/>
        <dsp:cNvSpPr/>
      </dsp:nvSpPr>
      <dsp:spPr>
        <a:xfrm>
          <a:off x="452604" y="3900391"/>
          <a:ext cx="7748275" cy="600267"/>
        </a:xfrm>
        <a:prstGeom prst="rect">
          <a:avLst/>
        </a:prstGeom>
        <a:gradFill rotWithShape="0">
          <a:gsLst>
            <a:gs pos="0">
              <a:schemeClr val="accent5">
                <a:hueOff val="12687324"/>
                <a:satOff val="-36654"/>
                <a:lumOff val="27060"/>
                <a:alphaOff val="0"/>
                <a:tint val="94000"/>
                <a:satMod val="180000"/>
                <a:lumMod val="98000"/>
              </a:schemeClr>
            </a:gs>
            <a:gs pos="100000">
              <a:schemeClr val="accent5">
                <a:hueOff val="12687324"/>
                <a:satOff val="-36654"/>
                <a:lumOff val="2706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76462"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FAA Access to CPS Online  </a:t>
          </a:r>
        </a:p>
      </dsp:txBody>
      <dsp:txXfrm>
        <a:off x="452604" y="3900391"/>
        <a:ext cx="7748275" cy="600267"/>
      </dsp:txXfrm>
    </dsp:sp>
    <dsp:sp modelId="{8C0C7A27-A2B1-4BEA-B7D5-48CDAADCFF7A}">
      <dsp:nvSpPr>
        <dsp:cNvPr id="0" name=""/>
        <dsp:cNvSpPr/>
      </dsp:nvSpPr>
      <dsp:spPr>
        <a:xfrm>
          <a:off x="77437" y="3825358"/>
          <a:ext cx="750333" cy="750333"/>
        </a:xfrm>
        <a:prstGeom prst="ellipse">
          <a:avLst/>
        </a:prstGeom>
        <a:solidFill>
          <a:schemeClr val="lt1">
            <a:hueOff val="0"/>
            <a:satOff val="0"/>
            <a:lumOff val="0"/>
            <a:alphaOff val="0"/>
          </a:schemeClr>
        </a:solidFill>
        <a:ln w="12700" cap="flat" cmpd="sng" algn="ctr">
          <a:solidFill>
            <a:schemeClr val="accent5">
              <a:hueOff val="12687324"/>
              <a:satOff val="-36654"/>
              <a:lumOff val="27060"/>
              <a:alphaOff val="0"/>
            </a:schemeClr>
          </a:solidFill>
          <a:prstDash val="solid"/>
        </a:ln>
        <a:effectLst>
          <a:outerShdw blurRad="50800" dist="25400" dir="5400000" rotWithShape="0">
            <a:srgbClr val="000000">
              <a:alpha val="46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B0C77-4428-4134-9595-28FBD5A4A13D}">
      <dsp:nvSpPr>
        <dsp:cNvPr id="0" name=""/>
        <dsp:cNvSpPr/>
      </dsp:nvSpPr>
      <dsp:spPr>
        <a:xfrm>
          <a:off x="0" y="0"/>
          <a:ext cx="2066188" cy="2011300"/>
        </a:xfrm>
        <a:prstGeom prst="ellipse">
          <a:avLst/>
        </a:prstGeom>
        <a:solidFill>
          <a:schemeClr val="tx2">
            <a:lumMod val="75000"/>
            <a:lumOff val="25000"/>
          </a:schemeClr>
        </a:solidFill>
        <a:ln>
          <a:noFill/>
        </a:ln>
        <a:effectLst>
          <a:outerShdw blurRad="50800" dist="25400" dir="5400000" rotWithShape="0">
            <a:srgbClr val="000000">
              <a:alpha val="46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Cost of Attendance</a:t>
          </a:r>
          <a:endParaRPr lang="en-US" sz="1800" b="1" kern="1200" dirty="0"/>
        </a:p>
      </dsp:txBody>
      <dsp:txXfrm>
        <a:off x="302586" y="294548"/>
        <a:ext cx="1461016" cy="1422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5010D-B9FB-441C-816F-969633BB2F10}">
      <dsp:nvSpPr>
        <dsp:cNvPr id="0" name=""/>
        <dsp:cNvSpPr/>
      </dsp:nvSpPr>
      <dsp:spPr>
        <a:xfrm>
          <a:off x="1042825" y="51825"/>
          <a:ext cx="4804658" cy="4749654"/>
        </a:xfrm>
        <a:prstGeom prst="pie">
          <a:avLst>
            <a:gd name="adj1" fmla="val 16200000"/>
            <a:gd name="adj2" fmla="val 0"/>
          </a:avLst>
        </a:prstGeom>
        <a:solidFill>
          <a:srgbClr val="B5CC4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r" defTabSz="1022350">
            <a:lnSpc>
              <a:spcPct val="90000"/>
            </a:lnSpc>
            <a:spcBef>
              <a:spcPct val="0"/>
            </a:spcBef>
            <a:spcAft>
              <a:spcPct val="35000"/>
            </a:spcAft>
            <a:buNone/>
          </a:pPr>
          <a:r>
            <a:rPr lang="en-US" sz="2300" b="0" kern="1200" dirty="0">
              <a:latin typeface="Arial" panose="020B0604020202020204" pitchFamily="34" charset="0"/>
              <a:cs typeface="Arial" panose="020B0604020202020204" pitchFamily="34" charset="0"/>
            </a:rPr>
            <a:t>Scholarships</a:t>
          </a:r>
        </a:p>
      </dsp:txBody>
      <dsp:txXfrm>
        <a:off x="3500065" y="930511"/>
        <a:ext cx="1773147" cy="1413587"/>
      </dsp:txXfrm>
    </dsp:sp>
    <dsp:sp modelId="{12A9E0E2-F062-49BB-8602-5660ED6764EF}">
      <dsp:nvSpPr>
        <dsp:cNvPr id="0" name=""/>
        <dsp:cNvSpPr/>
      </dsp:nvSpPr>
      <dsp:spPr>
        <a:xfrm>
          <a:off x="1127581" y="109478"/>
          <a:ext cx="4698143" cy="4636274"/>
        </a:xfrm>
        <a:prstGeom prst="pie">
          <a:avLst>
            <a:gd name="adj1" fmla="val 0"/>
            <a:gd name="adj2" fmla="val 5400000"/>
          </a:avLst>
        </a:prstGeom>
        <a:solidFill>
          <a:schemeClr val="tx2">
            <a:lumMod val="50000"/>
            <a:lumOff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Grants</a:t>
          </a:r>
        </a:p>
      </dsp:txBody>
      <dsp:txXfrm>
        <a:off x="3560548" y="2510407"/>
        <a:ext cx="1733838" cy="1379843"/>
      </dsp:txXfrm>
    </dsp:sp>
    <dsp:sp modelId="{D437C0E5-3883-4F51-8AF0-A5736AFED719}">
      <dsp:nvSpPr>
        <dsp:cNvPr id="0" name=""/>
        <dsp:cNvSpPr/>
      </dsp:nvSpPr>
      <dsp:spPr>
        <a:xfrm>
          <a:off x="1083253" y="127753"/>
          <a:ext cx="4786799" cy="4599724"/>
        </a:xfrm>
        <a:prstGeom prst="pie">
          <a:avLst>
            <a:gd name="adj1" fmla="val 5400000"/>
            <a:gd name="adj2" fmla="val 10800000"/>
          </a:avLst>
        </a:prstGeom>
        <a:solidFill>
          <a:srgbClr val="FA9B32"/>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Work-Study Employment</a:t>
          </a:r>
        </a:p>
      </dsp:txBody>
      <dsp:txXfrm>
        <a:off x="1624617" y="2509754"/>
        <a:ext cx="1766557" cy="1368965"/>
      </dsp:txXfrm>
    </dsp:sp>
    <dsp:sp modelId="{9229149F-801D-4F67-9D73-4C2AACCF82D7}">
      <dsp:nvSpPr>
        <dsp:cNvPr id="0" name=""/>
        <dsp:cNvSpPr/>
      </dsp:nvSpPr>
      <dsp:spPr>
        <a:xfrm>
          <a:off x="1040373" y="16378"/>
          <a:ext cx="4872559" cy="4822476"/>
        </a:xfrm>
        <a:prstGeom prst="pie">
          <a:avLst>
            <a:gd name="adj1" fmla="val 10800000"/>
            <a:gd name="adj2" fmla="val 16200000"/>
          </a:avLst>
        </a:prstGeom>
        <a:solidFill>
          <a:srgbClr val="7030A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latin typeface="Arial" panose="020B0604020202020204" pitchFamily="34" charset="0"/>
              <a:cs typeface="Arial" panose="020B0604020202020204" pitchFamily="34" charset="0"/>
            </a:rPr>
            <a:t>Loans</a:t>
          </a:r>
        </a:p>
      </dsp:txBody>
      <dsp:txXfrm>
        <a:off x="1591437" y="906239"/>
        <a:ext cx="1798206" cy="143526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92" tIns="46246" rIns="92492" bIns="46246" rtlCol="0"/>
          <a:lstStyle>
            <a:lvl1pPr algn="r">
              <a:defRPr sz="1200"/>
            </a:lvl1pPr>
          </a:lstStyle>
          <a:p>
            <a:fld id="{9C871D12-C6BE-4429-8336-A2F763A23DB9}" type="datetimeFigureOut">
              <a:rPr lang="en-US" smtClean="0"/>
              <a:pPr/>
              <a:t>10/5/2021</a:t>
            </a:fld>
            <a:endParaRPr lang="en-US" dirty="0"/>
          </a:p>
        </p:txBody>
      </p:sp>
      <p:sp>
        <p:nvSpPr>
          <p:cNvPr id="4" name="Footer Placeholder 3"/>
          <p:cNvSpPr>
            <a:spLocks noGrp="1"/>
          </p:cNvSpPr>
          <p:nvPr>
            <p:ph type="ftr" sz="quarter" idx="2"/>
          </p:nvPr>
        </p:nvSpPr>
        <p:spPr>
          <a:xfrm>
            <a:off x="0" y="8829966"/>
            <a:ext cx="2982119" cy="464820"/>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6"/>
            <a:ext cx="2982119" cy="464820"/>
          </a:xfrm>
          <a:prstGeom prst="rect">
            <a:avLst/>
          </a:prstGeom>
        </p:spPr>
        <p:txBody>
          <a:bodyPr vert="horz" lIns="92492" tIns="46246" rIns="92492" bIns="46246" rtlCol="0" anchor="b"/>
          <a:lstStyle>
            <a:lvl1pPr algn="r">
              <a:defRPr sz="1200"/>
            </a:lvl1pPr>
          </a:lstStyle>
          <a:p>
            <a:fld id="{B56A0CE6-E4CD-4732-B471-8545F295C63E}" type="slidenum">
              <a:rPr lang="en-US" smtClean="0"/>
              <a:pPr/>
              <a:t>‹#›</a:t>
            </a:fld>
            <a:endParaRPr lang="en-US" dirty="0"/>
          </a:p>
        </p:txBody>
      </p:sp>
    </p:spTree>
    <p:extLst>
      <p:ext uri="{BB962C8B-B14F-4D97-AF65-F5344CB8AC3E}">
        <p14:creationId xmlns:p14="http://schemas.microsoft.com/office/powerpoint/2010/main" val="2750892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92" tIns="46246" rIns="92492" bIns="46246" rtlCol="0"/>
          <a:lstStyle>
            <a:lvl1pPr algn="r">
              <a:defRPr sz="1200"/>
            </a:lvl1pPr>
          </a:lstStyle>
          <a:p>
            <a:fld id="{C7E49BD3-5CFF-4066-B3EC-25B29CCD7E7A}" type="datetimeFigureOut">
              <a:rPr lang="en-US" smtClean="0"/>
              <a:pPr/>
              <a:t>10/5/2021</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2982119" cy="464820"/>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492" tIns="46246" rIns="92492" bIns="46246" rtlCol="0" anchor="b"/>
          <a:lstStyle>
            <a:lvl1pPr algn="r">
              <a:defRPr sz="1200"/>
            </a:lvl1pPr>
          </a:lstStyle>
          <a:p>
            <a:fld id="{376060F7-F5C3-4D01-A24A-2E432541BD0F}" type="slidenum">
              <a:rPr lang="en-US" smtClean="0"/>
              <a:pPr/>
              <a:t>‹#›</a:t>
            </a:fld>
            <a:endParaRPr lang="en-US" dirty="0"/>
          </a:p>
        </p:txBody>
      </p:sp>
    </p:spTree>
    <p:extLst>
      <p:ext uri="{BB962C8B-B14F-4D97-AF65-F5344CB8AC3E}">
        <p14:creationId xmlns:p14="http://schemas.microsoft.com/office/powerpoint/2010/main" val="2542295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1</a:t>
            </a:fld>
            <a:endParaRPr lang="en-US" dirty="0"/>
          </a:p>
        </p:txBody>
      </p:sp>
    </p:spTree>
    <p:extLst>
      <p:ext uri="{BB962C8B-B14F-4D97-AF65-F5344CB8AC3E}">
        <p14:creationId xmlns:p14="http://schemas.microsoft.com/office/powerpoint/2010/main" val="3455569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16</a:t>
            </a:fld>
            <a:endParaRPr lang="en-US" dirty="0"/>
          </a:p>
        </p:txBody>
      </p:sp>
    </p:spTree>
    <p:extLst>
      <p:ext uri="{BB962C8B-B14F-4D97-AF65-F5344CB8AC3E}">
        <p14:creationId xmlns:p14="http://schemas.microsoft.com/office/powerpoint/2010/main" val="1734657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Hopkins University</a:t>
            </a:r>
          </a:p>
          <a:p>
            <a:r>
              <a:rPr lang="en-US" dirty="0"/>
              <a:t>Loyola University</a:t>
            </a:r>
          </a:p>
          <a:p>
            <a:r>
              <a:rPr lang="en-US" dirty="0"/>
              <a:t>St. Johns College</a:t>
            </a:r>
          </a:p>
        </p:txBody>
      </p:sp>
      <p:sp>
        <p:nvSpPr>
          <p:cNvPr id="4" name="Slide Number Placeholder 3"/>
          <p:cNvSpPr>
            <a:spLocks noGrp="1"/>
          </p:cNvSpPr>
          <p:nvPr>
            <p:ph type="sldNum" sz="quarter" idx="5"/>
          </p:nvPr>
        </p:nvSpPr>
        <p:spPr/>
        <p:txBody>
          <a:bodyPr/>
          <a:lstStyle/>
          <a:p>
            <a:fld id="{376060F7-F5C3-4D01-A24A-2E432541BD0F}" type="slidenum">
              <a:rPr lang="en-US" smtClean="0"/>
              <a:pPr/>
              <a:t>17</a:t>
            </a:fld>
            <a:endParaRPr lang="en-US" dirty="0"/>
          </a:p>
        </p:txBody>
      </p:sp>
    </p:spTree>
    <p:extLst>
      <p:ext uri="{BB962C8B-B14F-4D97-AF65-F5344CB8AC3E}">
        <p14:creationId xmlns:p14="http://schemas.microsoft.com/office/powerpoint/2010/main" val="1717293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18</a:t>
            </a:fld>
            <a:endParaRPr lang="en-US" dirty="0"/>
          </a:p>
        </p:txBody>
      </p:sp>
    </p:spTree>
    <p:extLst>
      <p:ext uri="{BB962C8B-B14F-4D97-AF65-F5344CB8AC3E}">
        <p14:creationId xmlns:p14="http://schemas.microsoft.com/office/powerpoint/2010/main" val="2643579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19</a:t>
            </a:fld>
            <a:endParaRPr lang="en-US" dirty="0"/>
          </a:p>
        </p:txBody>
      </p:sp>
    </p:spTree>
    <p:extLst>
      <p:ext uri="{BB962C8B-B14F-4D97-AF65-F5344CB8AC3E}">
        <p14:creationId xmlns:p14="http://schemas.microsoft.com/office/powerpoint/2010/main" val="704261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20</a:t>
            </a:fld>
            <a:endParaRPr lang="en-US" dirty="0"/>
          </a:p>
        </p:txBody>
      </p:sp>
    </p:spTree>
    <p:extLst>
      <p:ext uri="{BB962C8B-B14F-4D97-AF65-F5344CB8AC3E}">
        <p14:creationId xmlns:p14="http://schemas.microsoft.com/office/powerpoint/2010/main" val="349881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23</a:t>
            </a:fld>
            <a:endParaRPr lang="en-US" dirty="0"/>
          </a:p>
        </p:txBody>
      </p:sp>
    </p:spTree>
    <p:extLst>
      <p:ext uri="{BB962C8B-B14F-4D97-AF65-F5344CB8AC3E}">
        <p14:creationId xmlns:p14="http://schemas.microsoft.com/office/powerpoint/2010/main" val="21200583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060F7-F5C3-4D01-A24A-2E432541BD0F}" type="slidenum">
              <a:rPr lang="en-US" smtClean="0"/>
              <a:pPr/>
              <a:t>30</a:t>
            </a:fld>
            <a:endParaRPr lang="en-US" dirty="0"/>
          </a:p>
        </p:txBody>
      </p:sp>
    </p:spTree>
    <p:extLst>
      <p:ext uri="{BB962C8B-B14F-4D97-AF65-F5344CB8AC3E}">
        <p14:creationId xmlns:p14="http://schemas.microsoft.com/office/powerpoint/2010/main" val="1436967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39</a:t>
            </a:fld>
            <a:endParaRPr lang="en-US" dirty="0"/>
          </a:p>
        </p:txBody>
      </p:sp>
    </p:spTree>
    <p:extLst>
      <p:ext uri="{BB962C8B-B14F-4D97-AF65-F5344CB8AC3E}">
        <p14:creationId xmlns:p14="http://schemas.microsoft.com/office/powerpoint/2010/main" val="1777487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2</a:t>
            </a:fld>
            <a:endParaRPr lang="en-US" dirty="0"/>
          </a:p>
        </p:txBody>
      </p:sp>
    </p:spTree>
    <p:extLst>
      <p:ext uri="{BB962C8B-B14F-4D97-AF65-F5344CB8AC3E}">
        <p14:creationId xmlns:p14="http://schemas.microsoft.com/office/powerpoint/2010/main" val="1774580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3</a:t>
            </a:fld>
            <a:endParaRPr lang="en-US" dirty="0"/>
          </a:p>
        </p:txBody>
      </p:sp>
    </p:spTree>
    <p:extLst>
      <p:ext uri="{BB962C8B-B14F-4D97-AF65-F5344CB8AC3E}">
        <p14:creationId xmlns:p14="http://schemas.microsoft.com/office/powerpoint/2010/main" val="189924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4</a:t>
            </a:fld>
            <a:endParaRPr lang="en-US" dirty="0"/>
          </a:p>
        </p:txBody>
      </p:sp>
    </p:spTree>
    <p:extLst>
      <p:ext uri="{BB962C8B-B14F-4D97-AF65-F5344CB8AC3E}">
        <p14:creationId xmlns:p14="http://schemas.microsoft.com/office/powerpoint/2010/main" val="267216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Reduced from 108</a:t>
            </a:r>
          </a:p>
        </p:txBody>
      </p:sp>
      <p:sp>
        <p:nvSpPr>
          <p:cNvPr id="4" name="Slide Number Placeholder 3"/>
          <p:cNvSpPr>
            <a:spLocks noGrp="1"/>
          </p:cNvSpPr>
          <p:nvPr>
            <p:ph type="sldNum" sz="quarter" idx="5"/>
          </p:nvPr>
        </p:nvSpPr>
        <p:spPr/>
        <p:txBody>
          <a:bodyPr/>
          <a:lstStyle/>
          <a:p>
            <a:fld id="{376060F7-F5C3-4D01-A24A-2E432541BD0F}" type="slidenum">
              <a:rPr lang="en-US" smtClean="0"/>
              <a:pPr/>
              <a:t>7</a:t>
            </a:fld>
            <a:endParaRPr lang="en-US" dirty="0"/>
          </a:p>
        </p:txBody>
      </p:sp>
    </p:spTree>
    <p:extLst>
      <p:ext uri="{BB962C8B-B14F-4D97-AF65-F5344CB8AC3E}">
        <p14:creationId xmlns:p14="http://schemas.microsoft.com/office/powerpoint/2010/main" val="3611942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6060F7-F5C3-4D01-A24A-2E432541BD0F}" type="slidenum">
              <a:rPr lang="en-US" smtClean="0"/>
              <a:pPr/>
              <a:t>8</a:t>
            </a:fld>
            <a:endParaRPr lang="en-US" dirty="0"/>
          </a:p>
        </p:txBody>
      </p:sp>
    </p:spTree>
    <p:extLst>
      <p:ext uri="{BB962C8B-B14F-4D97-AF65-F5344CB8AC3E}">
        <p14:creationId xmlns:p14="http://schemas.microsoft.com/office/powerpoint/2010/main" val="3214039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Mobile ability to begin, complete, save, and submit the FAFSA</a:t>
            </a:r>
          </a:p>
          <a:p>
            <a:endParaRPr lang="en-US" dirty="0"/>
          </a:p>
        </p:txBody>
      </p:sp>
      <p:sp>
        <p:nvSpPr>
          <p:cNvPr id="4" name="Slide Number Placeholder 3"/>
          <p:cNvSpPr>
            <a:spLocks noGrp="1"/>
          </p:cNvSpPr>
          <p:nvPr>
            <p:ph type="sldNum" sz="quarter" idx="5"/>
          </p:nvPr>
        </p:nvSpPr>
        <p:spPr/>
        <p:txBody>
          <a:bodyPr/>
          <a:lstStyle/>
          <a:p>
            <a:fld id="{376060F7-F5C3-4D01-A24A-2E432541BD0F}" type="slidenum">
              <a:rPr lang="en-US" smtClean="0"/>
              <a:pPr/>
              <a:t>10</a:t>
            </a:fld>
            <a:endParaRPr lang="en-US" dirty="0"/>
          </a:p>
        </p:txBody>
      </p:sp>
    </p:spTree>
    <p:extLst>
      <p:ext uri="{BB962C8B-B14F-4D97-AF65-F5344CB8AC3E}">
        <p14:creationId xmlns:p14="http://schemas.microsoft.com/office/powerpoint/2010/main" val="888259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14</a:t>
            </a:fld>
            <a:endParaRPr lang="en-US" dirty="0"/>
          </a:p>
        </p:txBody>
      </p:sp>
    </p:spTree>
    <p:extLst>
      <p:ext uri="{BB962C8B-B14F-4D97-AF65-F5344CB8AC3E}">
        <p14:creationId xmlns:p14="http://schemas.microsoft.com/office/powerpoint/2010/main" val="639095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6060F7-F5C3-4D01-A24A-2E432541BD0F}" type="slidenum">
              <a:rPr lang="en-US" smtClean="0"/>
              <a:pPr/>
              <a:t>15</a:t>
            </a:fld>
            <a:endParaRPr lang="en-US" dirty="0"/>
          </a:p>
        </p:txBody>
      </p:sp>
    </p:spTree>
    <p:extLst>
      <p:ext uri="{BB962C8B-B14F-4D97-AF65-F5344CB8AC3E}">
        <p14:creationId xmlns:p14="http://schemas.microsoft.com/office/powerpoint/2010/main" val="17713402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gradFill flip="none" rotWithShape="1">
            <a:gsLst>
              <a:gs pos="0">
                <a:schemeClr val="bg1"/>
              </a:gs>
              <a:gs pos="100000">
                <a:srgbClr val="847870"/>
              </a:gs>
              <a:gs pos="100000">
                <a:srgbClr val="00205C"/>
              </a:gs>
            </a:gsLst>
            <a:path path="circle">
              <a:fillToRect l="50000" t="50000" r="50000" b="50000"/>
            </a:path>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cxnSp>
        <p:nvCxnSpPr>
          <p:cNvPr id="15" name="Straight Connector 14"/>
          <p:cNvCxnSpPr/>
          <p:nvPr/>
        </p:nvCxnSpPr>
        <p:spPr>
          <a:xfrm>
            <a:off x="228600" y="0"/>
            <a:ext cx="0" cy="66967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09600" y="0"/>
            <a:ext cx="0" cy="66967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1905000"/>
            <a:ext cx="8534400" cy="17526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a:solidFill>
                  <a:srgbClr val="00205C"/>
                </a:solidFill>
                <a:latin typeface="Adobe Caslon Pro Bold" pitchFamily="18" charset="0"/>
              </a:defRPr>
            </a:lvl1pPr>
          </a:lstStyle>
          <a:p>
            <a:r>
              <a:rPr lang="en-US"/>
              <a:t>Click to edit Master title style</a:t>
            </a:r>
            <a:endParaRPr lang="en-US" dirty="0"/>
          </a:p>
        </p:txBody>
      </p:sp>
      <p:sp>
        <p:nvSpPr>
          <p:cNvPr id="13" name="Rectangle 12"/>
          <p:cNvSpPr/>
          <p:nvPr/>
        </p:nvSpPr>
        <p:spPr>
          <a:xfrm>
            <a:off x="609600" y="3940821"/>
            <a:ext cx="8525015" cy="533400"/>
          </a:xfrm>
          <a:prstGeom prst="rect">
            <a:avLst/>
          </a:prstGeom>
          <a:solidFill>
            <a:srgbClr val="84787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8599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6" name="Rectangle 15"/>
          <p:cNvSpPr/>
          <p:nvPr/>
        </p:nvSpPr>
        <p:spPr>
          <a:xfrm>
            <a:off x="634978" y="533400"/>
            <a:ext cx="8506381"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457200" y="1600201"/>
            <a:ext cx="8229600" cy="4419600"/>
          </a:xfrm>
        </p:spPr>
        <p:txBody>
          <a:bodyPr vert="eaVert"/>
          <a:lstStyle>
            <a:lvl1pPr>
              <a:defRPr>
                <a:solidFill>
                  <a:srgbClr val="8478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sp>
        <p:nvSpPr>
          <p:cNvPr id="28" name="Rectangle 27"/>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495300"/>
            <a:ext cx="8229600" cy="922338"/>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55811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0" name="Rectangle 29"/>
          <p:cNvSpPr/>
          <p:nvPr/>
        </p:nvSpPr>
        <p:spPr>
          <a:xfrm>
            <a:off x="6858001" y="-1"/>
            <a:ext cx="1828800" cy="6696703"/>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8478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sp>
        <p:nvSpPr>
          <p:cNvPr id="2" name="Vertical Title 1"/>
          <p:cNvSpPr>
            <a:spLocks noGrp="1"/>
          </p:cNvSpPr>
          <p:nvPr>
            <p:ph type="title" orient="vert"/>
          </p:nvPr>
        </p:nvSpPr>
        <p:spPr>
          <a:xfrm>
            <a:off x="6629400" y="274638"/>
            <a:ext cx="2057400" cy="5851525"/>
          </a:xfrm>
        </p:spPr>
        <p:txBody>
          <a:bodyPr vert="eaVert"/>
          <a:lstStyle>
            <a:lvl1pPr>
              <a:defRPr>
                <a:solidFill>
                  <a:srgbClr val="00205C"/>
                </a:solidFill>
                <a:latin typeface="Adobe Caslon Pro Bold" pitchFamily="18" charset="0"/>
              </a:defRPr>
            </a:lvl1pPr>
          </a:lstStyle>
          <a:p>
            <a:r>
              <a:rPr lang="en-US"/>
              <a:t>Click to edit Master title style</a:t>
            </a:r>
            <a:endParaRPr lang="en-US" dirty="0"/>
          </a:p>
        </p:txBody>
      </p:sp>
      <p:sp>
        <p:nvSpPr>
          <p:cNvPr id="28" name="Rectangle 27"/>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43305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0">
                <a:schemeClr val="bg1"/>
              </a:gs>
              <a:gs pos="100000">
                <a:srgbClr val="847870"/>
              </a:gs>
              <a:gs pos="100000">
                <a:srgbClr val="00205C"/>
              </a:gs>
            </a:gsLst>
            <a:path path="circle">
              <a:fillToRect l="50000" t="50000" r="50000" b="50000"/>
            </a:path>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Date Placeholder 3"/>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cxnSp>
        <p:nvCxnSpPr>
          <p:cNvPr id="15" name="Straight Connector 14"/>
          <p:cNvCxnSpPr/>
          <p:nvPr userDrawn="1"/>
        </p:nvCxnSpPr>
        <p:spPr>
          <a:xfrm>
            <a:off x="228600" y="0"/>
            <a:ext cx="0" cy="669670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609600" y="0"/>
            <a:ext cx="0" cy="66967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2" name="Rectangle 11"/>
          <p:cNvSpPr/>
          <p:nvPr userDrawn="1"/>
        </p:nvSpPr>
        <p:spPr>
          <a:xfrm>
            <a:off x="0" y="1905000"/>
            <a:ext cx="9144000" cy="175260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8"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lvl1pPr>
              <a:defRPr>
                <a:solidFill>
                  <a:srgbClr val="00205C"/>
                </a:solidFill>
                <a:latin typeface="Adobe Caslon Pro Bold" pitchFamily="18" charset="0"/>
              </a:defRPr>
            </a:lvl1pPr>
          </a:lstStyle>
          <a:p>
            <a:r>
              <a:rPr lang="en-US"/>
              <a:t>Click to edit Master title style</a:t>
            </a:r>
            <a:endParaRPr lang="en-US" dirty="0"/>
          </a:p>
        </p:txBody>
      </p:sp>
      <p:sp>
        <p:nvSpPr>
          <p:cNvPr id="13" name="Rectangle 12"/>
          <p:cNvSpPr/>
          <p:nvPr userDrawn="1"/>
        </p:nvSpPr>
        <p:spPr>
          <a:xfrm>
            <a:off x="-6746" y="3940821"/>
            <a:ext cx="9141361" cy="533400"/>
          </a:xfrm>
          <a:prstGeom prst="rect">
            <a:avLst/>
          </a:prstGeom>
          <a:solidFill>
            <a:srgbClr val="84787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mn-lt"/>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44097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24" name="Straight Connector 23"/>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600200"/>
            <a:ext cx="7848600" cy="4525963"/>
          </a:xfrm>
        </p:spPr>
        <p:txBody>
          <a:bodyPr/>
          <a:lstStyle>
            <a:lvl1pPr>
              <a:defRPr>
                <a:solidFill>
                  <a:srgbClr val="8478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5" name="Rectangle 14"/>
          <p:cNvSpPr/>
          <p:nvPr userDrawn="1"/>
        </p:nvSpPr>
        <p:spPr>
          <a:xfrm>
            <a:off x="-19614" y="495300"/>
            <a:ext cx="9160973"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381000"/>
            <a:ext cx="8229600" cy="1143000"/>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
        <p:nvSpPr>
          <p:cNvPr id="22" name="Rectangle 21"/>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3"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00670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8" name="Group 27"/>
          <p:cNvGrpSpPr/>
          <p:nvPr userDrawn="1"/>
        </p:nvGrpSpPr>
        <p:grpSpPr>
          <a:xfrm>
            <a:off x="228600" y="0"/>
            <a:ext cx="381000" cy="6781800"/>
            <a:chOff x="228600" y="0"/>
            <a:chExt cx="381000" cy="6781800"/>
          </a:xfrm>
        </p:grpSpPr>
        <p:cxnSp>
          <p:nvCxnSpPr>
            <p:cNvPr id="22" name="Straight Connector 21"/>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722313" y="2906713"/>
            <a:ext cx="7772400" cy="1360487"/>
          </a:xfrm>
        </p:spPr>
        <p:txBody>
          <a:bodyPr anchor="b"/>
          <a:lstStyle>
            <a:lvl1pPr marL="0" indent="0">
              <a:buNone/>
              <a:defRPr sz="2000">
                <a:solidFill>
                  <a:srgbClr val="0020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9" name="Rectangle 28"/>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0"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30"/>
          <p:cNvSpPr/>
          <p:nvPr userDrawn="1"/>
        </p:nvSpPr>
        <p:spPr>
          <a:xfrm>
            <a:off x="-19615" y="4457700"/>
            <a:ext cx="9163615"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762000" y="4648200"/>
            <a:ext cx="7772400" cy="698500"/>
          </a:xfrm>
        </p:spPr>
        <p:txBody>
          <a:bodyPr anchor="t">
            <a:normAutofit/>
          </a:bodyPr>
          <a:lstStyle>
            <a:lvl1pPr algn="l">
              <a:defRPr sz="2800" b="1" cap="all">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092079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23" name="Straight Connector 22"/>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62000" y="1600200"/>
            <a:ext cx="3810000" cy="4525963"/>
          </a:xfrm>
        </p:spPr>
        <p:txBody>
          <a:bodyPr/>
          <a:lstStyle>
            <a:lvl1pPr>
              <a:defRPr sz="2800">
                <a:solidFill>
                  <a:srgbClr val="84787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600200"/>
            <a:ext cx="3962400" cy="4525963"/>
          </a:xfrm>
        </p:spPr>
        <p:txBody>
          <a:bodyPr/>
          <a:lstStyle>
            <a:lvl1pPr>
              <a:defRPr sz="2800">
                <a:solidFill>
                  <a:srgbClr val="84787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9" name="Rectangle 28"/>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0"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31" name="Rectangle 30"/>
          <p:cNvSpPr/>
          <p:nvPr userDrawn="1"/>
        </p:nvSpPr>
        <p:spPr>
          <a:xfrm>
            <a:off x="-19614" y="495300"/>
            <a:ext cx="9160973"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381000"/>
            <a:ext cx="8229600" cy="1143000"/>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392590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25" name="Straight Connector 24"/>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535113"/>
            <a:ext cx="3886200" cy="639762"/>
          </a:xfrm>
        </p:spPr>
        <p:txBody>
          <a:bodyPr anchor="b"/>
          <a:lstStyle>
            <a:lvl1pPr marL="0" indent="0">
              <a:buNone/>
              <a:defRPr sz="2400" b="1">
                <a:solidFill>
                  <a:srgbClr val="847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solidFill>
                  <a:srgbClr val="847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31" name="Rectangle 30"/>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2"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33" name="Rectangle 32"/>
          <p:cNvSpPr/>
          <p:nvPr userDrawn="1"/>
        </p:nvSpPr>
        <p:spPr>
          <a:xfrm>
            <a:off x="-19614" y="495300"/>
            <a:ext cx="9163614"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457200"/>
            <a:ext cx="8229600" cy="960438"/>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8361939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21" name="Straight Connector 20"/>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7" name="Rectangle 26"/>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8"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9" name="Rectangle 28"/>
          <p:cNvSpPr/>
          <p:nvPr userDrawn="1"/>
        </p:nvSpPr>
        <p:spPr>
          <a:xfrm>
            <a:off x="-19614" y="495300"/>
            <a:ext cx="9163614"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a:xfrm>
            <a:off x="457200" y="495300"/>
            <a:ext cx="8229600" cy="922338"/>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241898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0" name="Straight Connector 19"/>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6" name="Rectangle 25"/>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7"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50421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22" name="Straight Connector 21"/>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73050"/>
            <a:ext cx="2703513" cy="1162050"/>
          </a:xfrm>
        </p:spPr>
        <p:txBody>
          <a:bodyPr anchor="b"/>
          <a:lstStyle>
            <a:lvl1pPr algn="l">
              <a:defRPr sz="2000" b="1">
                <a:solidFill>
                  <a:srgbClr val="00205C"/>
                </a:solidFill>
                <a:latin typeface="Adobe Caslon Pro Bold"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84787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1435100"/>
            <a:ext cx="2703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8" name="Rectangle 27"/>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9"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1146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24" name="Straight Connector 23"/>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838200" y="1600200"/>
            <a:ext cx="7848600" cy="4525963"/>
          </a:xfrm>
        </p:spPr>
        <p:txBody>
          <a:bodyPr/>
          <a:lstStyle>
            <a:lvl1pPr>
              <a:defRPr>
                <a:solidFill>
                  <a:srgbClr val="8478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sp>
        <p:nvSpPr>
          <p:cNvPr id="15" name="Rectangle 14"/>
          <p:cNvSpPr/>
          <p:nvPr/>
        </p:nvSpPr>
        <p:spPr>
          <a:xfrm>
            <a:off x="634978" y="495300"/>
            <a:ext cx="8506381"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81000"/>
            <a:ext cx="8229600" cy="1143000"/>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
        <p:nvSpPr>
          <p:cNvPr id="22" name="Rectangle 21"/>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0900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23" name="Straight Connector 22"/>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9" name="Rectangle 28"/>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30"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62364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22" name="Straight Connector 21"/>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457200" y="1600201"/>
            <a:ext cx="8229600" cy="4419600"/>
          </a:xfrm>
        </p:spPr>
        <p:txBody>
          <a:bodyPr vert="eaVert"/>
          <a:lstStyle>
            <a:lvl1pPr>
              <a:defRPr>
                <a:solidFill>
                  <a:srgbClr val="8478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8" name="Rectangle 27"/>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9"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Rectangle 29"/>
          <p:cNvSpPr/>
          <p:nvPr userDrawn="1"/>
        </p:nvSpPr>
        <p:spPr>
          <a:xfrm>
            <a:off x="-19614" y="495300"/>
            <a:ext cx="9163614"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latin typeface="Calibri"/>
              </a:rPr>
              <a:t>g</a:t>
            </a:r>
          </a:p>
        </p:txBody>
      </p:sp>
      <p:sp>
        <p:nvSpPr>
          <p:cNvPr id="2" name="Title 1"/>
          <p:cNvSpPr>
            <a:spLocks noGrp="1"/>
          </p:cNvSpPr>
          <p:nvPr>
            <p:ph type="title"/>
          </p:nvPr>
        </p:nvSpPr>
        <p:spPr>
          <a:xfrm>
            <a:off x="457200" y="495300"/>
            <a:ext cx="8229600" cy="922338"/>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920073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0" name="Rectangle 29"/>
          <p:cNvSpPr/>
          <p:nvPr userDrawn="1"/>
        </p:nvSpPr>
        <p:spPr>
          <a:xfrm>
            <a:off x="6858001" y="-1"/>
            <a:ext cx="1828800" cy="6696703"/>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2" name="Straight Connector 21"/>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Vertical Text Placeholder 2"/>
          <p:cNvSpPr>
            <a:spLocks noGrp="1"/>
          </p:cNvSpPr>
          <p:nvPr>
            <p:ph type="body" orient="vert" idx="1"/>
          </p:nvPr>
        </p:nvSpPr>
        <p:spPr>
          <a:xfrm>
            <a:off x="457200" y="274638"/>
            <a:ext cx="6019800" cy="5851525"/>
          </a:xfrm>
        </p:spPr>
        <p:txBody>
          <a:bodyPr vert="eaVert"/>
          <a:lstStyle>
            <a:lvl1pPr>
              <a:defRPr>
                <a:solidFill>
                  <a:srgbClr val="84787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2" name="Vertical Title 1"/>
          <p:cNvSpPr>
            <a:spLocks noGrp="1"/>
          </p:cNvSpPr>
          <p:nvPr>
            <p:ph type="title" orient="vert"/>
          </p:nvPr>
        </p:nvSpPr>
        <p:spPr>
          <a:xfrm>
            <a:off x="6629400" y="274638"/>
            <a:ext cx="2057400" cy="5851525"/>
          </a:xfrm>
        </p:spPr>
        <p:txBody>
          <a:bodyPr vert="eaVert"/>
          <a:lstStyle>
            <a:lvl1pPr>
              <a:defRPr>
                <a:solidFill>
                  <a:srgbClr val="00205C"/>
                </a:solidFill>
                <a:latin typeface="Adobe Caslon Pro Bold" pitchFamily="18" charset="0"/>
              </a:defRPr>
            </a:lvl1pPr>
          </a:lstStyle>
          <a:p>
            <a:r>
              <a:rPr lang="en-US"/>
              <a:t>Click to edit Master title style</a:t>
            </a:r>
            <a:endParaRPr lang="en-US" dirty="0"/>
          </a:p>
        </p:txBody>
      </p:sp>
      <p:sp>
        <p:nvSpPr>
          <p:cNvPr id="28" name="Rectangle 27"/>
          <p:cNvSpPr/>
          <p:nvPr userDrawn="1"/>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29" name="Picture 2" descr="St. Mary's College of Maryla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277955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nchor="ctr">
            <a:normAutofit/>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nchor="ctr">
            <a:normAutofit/>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latin typeface="Calibri"/>
              </a:rPr>
              <a:pPr/>
              <a:t>10/5/2021</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940925758"/>
      </p:ext>
    </p:extLst>
  </p:cSld>
  <p:clrMapOvr>
    <a:masterClrMapping/>
  </p:clrMapOvr>
  <p:transition>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8" name="Group 7"/>
          <p:cNvGrpSpPr/>
          <p:nvPr/>
        </p:nvGrpSpPr>
        <p:grpSpPr>
          <a:xfrm>
            <a:off x="1194101" y="2722430"/>
            <a:ext cx="6779110" cy="923330"/>
            <a:chOff x="1172584" y="1381459"/>
            <a:chExt cx="6779110" cy="923330"/>
          </a:xfrm>
          <a:effectLst>
            <a:outerShdw blurRad="38100" dist="12700" dir="16200000" rotWithShape="0">
              <a:prstClr val="black">
                <a:alpha val="30000"/>
              </a:prstClr>
            </a:outerShdw>
          </a:effectLst>
        </p:grpSpPr>
        <p:cxnSp>
          <p:nvCxnSpPr>
            <p:cNvPr id="10" name="Straight Connector 9"/>
            <p:cNvCxnSpPr/>
            <p:nvPr/>
          </p:nvCxnSpPr>
          <p:spPr>
            <a:xfrm rot="10800000">
              <a:off x="1172584" y="1925620"/>
              <a:ext cx="3119718" cy="1588"/>
            </a:xfrm>
            <a:prstGeom prst="line">
              <a:avLst/>
            </a:prstGeom>
            <a:ln>
              <a:solidFill>
                <a:srgbClr val="FAB326"/>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rgbClr val="FAB326"/>
              </a:solidFil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rgbClr val="FAB326"/>
                  </a:solidFill>
                  <a:effectLst>
                    <a:outerShdw blurRad="34925" dist="12700" dir="14400000" algn="ctr" rotWithShape="0">
                      <a:srgbClr val="000000">
                        <a:alpha val="21000"/>
                      </a:srgbClr>
                    </a:outerShdw>
                  </a:effectLst>
                  <a:latin typeface="Wingdings" pitchFamily="2" charset="2"/>
                </a:rPr>
                <a:t></a:t>
              </a:r>
            </a:p>
          </p:txBody>
        </p:sp>
      </p:grpSp>
      <p:sp>
        <p:nvSpPr>
          <p:cNvPr id="2" name="Title 1"/>
          <p:cNvSpPr>
            <a:spLocks noGrp="1"/>
          </p:cNvSpPr>
          <p:nvPr>
            <p:ph type="ctrTitle"/>
          </p:nvPr>
        </p:nvSpPr>
        <p:spPr>
          <a:xfrm>
            <a:off x="1183341" y="1387737"/>
            <a:ext cx="6777318" cy="1731982"/>
          </a:xfrm>
          <a:ln>
            <a:noFill/>
          </a:ln>
        </p:spPr>
        <p:txBody>
          <a:bodyPr anchor="b"/>
          <a:lstStyle>
            <a:lvl1pPr>
              <a:defRPr>
                <a:ln w="3175">
                  <a:noFill/>
                </a:ln>
                <a:solidFill>
                  <a:srgbClr val="FAB326"/>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645760"/>
            <a:ext cx="6400800" cy="1336548"/>
          </a:xfrm>
          <a:ln>
            <a:solidFill>
              <a:schemeClr val="tx1"/>
            </a:solidFill>
          </a:ln>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a:extLst>
              <a:ext uri="{FF2B5EF4-FFF2-40B4-BE49-F238E27FC236}">
                <a16:creationId xmlns:a16="http://schemas.microsoft.com/office/drawing/2014/main" id="{7EE7E8E5-41FE-354D-A43A-FA3616A2B56B}"/>
              </a:ext>
            </a:extLst>
          </p:cNvPr>
          <p:cNvPicPr>
            <a:picLocks noChangeAspect="1"/>
          </p:cNvPicPr>
          <p:nvPr/>
        </p:nvPicPr>
        <p:blipFill>
          <a:blip r:embed="rId2"/>
          <a:stretch>
            <a:fillRect/>
          </a:stretch>
        </p:blipFill>
        <p:spPr>
          <a:xfrm>
            <a:off x="457200" y="457200"/>
            <a:ext cx="1105076" cy="347472"/>
          </a:xfrm>
          <a:prstGeom prst="rect">
            <a:avLst/>
          </a:prstGeom>
        </p:spPr>
      </p:pic>
      <p:pic>
        <p:nvPicPr>
          <p:cNvPr id="6" name="Picture 5">
            <a:extLst>
              <a:ext uri="{FF2B5EF4-FFF2-40B4-BE49-F238E27FC236}">
                <a16:creationId xmlns:a16="http://schemas.microsoft.com/office/drawing/2014/main" id="{4CA0F886-6B42-A849-9E13-43EA8594DFE7}"/>
              </a:ext>
            </a:extLst>
          </p:cNvPr>
          <p:cNvPicPr>
            <a:picLocks noChangeAspect="1"/>
          </p:cNvPicPr>
          <p:nvPr/>
        </p:nvPicPr>
        <p:blipFill>
          <a:blip r:embed="rId3"/>
          <a:stretch>
            <a:fillRect/>
          </a:stretch>
        </p:blipFill>
        <p:spPr>
          <a:xfrm>
            <a:off x="3833965" y="4886533"/>
            <a:ext cx="1684708" cy="1684708"/>
          </a:xfrm>
          <a:prstGeom prst="rect">
            <a:avLst/>
          </a:prstGeom>
        </p:spPr>
      </p:pic>
      <p:pic>
        <p:nvPicPr>
          <p:cNvPr id="12" name="Picture 11">
            <a:extLst>
              <a:ext uri="{FF2B5EF4-FFF2-40B4-BE49-F238E27FC236}">
                <a16:creationId xmlns:a16="http://schemas.microsoft.com/office/drawing/2014/main" id="{92AC3306-2C8C-8147-8754-AE03C091C6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9700" y="0"/>
            <a:ext cx="114300" cy="457200"/>
          </a:xfrm>
          <a:prstGeom prst="rect">
            <a:avLst/>
          </a:prstGeom>
        </p:spPr>
      </p:pic>
    </p:spTree>
    <p:extLst>
      <p:ext uri="{BB962C8B-B14F-4D97-AF65-F5344CB8AC3E}">
        <p14:creationId xmlns:p14="http://schemas.microsoft.com/office/powerpoint/2010/main" val="10142723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lvl1pPr>
            <a:lvl2pPr>
              <a:defRPr sz="20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sp>
        <p:nvSpPr>
          <p:cNvPr id="11" name="Title 10"/>
          <p:cNvSpPr>
            <a:spLocks noGrp="1"/>
          </p:cNvSpPr>
          <p:nvPr>
            <p:ph type="title"/>
          </p:nvPr>
        </p:nvSpPr>
        <p:spPr>
          <a:xfrm>
            <a:off x="699247" y="779440"/>
            <a:ext cx="7756263" cy="1054250"/>
          </a:xfrm>
        </p:spPr>
        <p:txBody>
          <a:bodyPr/>
          <a:lstStyle>
            <a:lvl1pPr>
              <a:defRPr>
                <a:solidFill>
                  <a:schemeClr val="tx2"/>
                </a:solidFill>
              </a:defRPr>
            </a:lvl1pPr>
          </a:lstStyle>
          <a:p>
            <a:r>
              <a:rPr lang="en-US"/>
              <a:t>Click to edit Master title style</a:t>
            </a:r>
            <a:endParaRPr lang="en-US" dirty="0"/>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rgbClr val="00006D"/>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rgbClr val="00006D"/>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rgbClr val="00006D"/>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74799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AB326"/>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A01073-1826-264C-A5FE-228B99F736A4}"/>
              </a:ext>
            </a:extLst>
          </p:cNvPr>
          <p:cNvSpPr/>
          <p:nvPr/>
        </p:nvSpPr>
        <p:spPr>
          <a:xfrm>
            <a:off x="-9861" y="0"/>
            <a:ext cx="9153861" cy="60942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7E1CB87-9153-AE4A-9232-EE4C75B286A2}"/>
              </a:ext>
            </a:extLst>
          </p:cNvPr>
          <p:cNvSpPr/>
          <p:nvPr/>
        </p:nvSpPr>
        <p:spPr>
          <a:xfrm>
            <a:off x="-5379" y="0"/>
            <a:ext cx="9144000" cy="6094267"/>
          </a:xfrm>
          <a:prstGeom prst="rect">
            <a:avLst/>
          </a:prstGeom>
          <a:gradFill flip="none" rotWithShape="1">
            <a:gsLst>
              <a:gs pos="88000">
                <a:schemeClr val="bg1">
                  <a:alpha val="7000"/>
                  <a:lumMod val="74000"/>
                  <a:lumOff val="26000"/>
                </a:schemeClr>
              </a:gs>
              <a:gs pos="100000">
                <a:schemeClr val="bg2">
                  <a:lumMod val="75000"/>
                  <a:alpha val="4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rgbClr val="00006D"/>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rgbClr val="00006D"/>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rgbClr val="00006D"/>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48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normAutofit/>
          </a:bodyPr>
          <a:lstStyle>
            <a:lvl1pPr marL="0" indent="0" algn="ctr">
              <a:buNone/>
              <a:defRPr sz="2800">
                <a:solidFill>
                  <a:srgbClr val="00006D"/>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pic>
        <p:nvPicPr>
          <p:cNvPr id="14" name="Picture 13">
            <a:extLst>
              <a:ext uri="{FF2B5EF4-FFF2-40B4-BE49-F238E27FC236}">
                <a16:creationId xmlns:a16="http://schemas.microsoft.com/office/drawing/2014/main" id="{5EF0AE37-2E8E-DC4C-A39C-F056A31D5F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9700" y="0"/>
            <a:ext cx="114300" cy="457200"/>
          </a:xfrm>
          <a:prstGeom prst="rect">
            <a:avLst/>
          </a:prstGeom>
        </p:spPr>
      </p:pic>
    </p:spTree>
    <p:extLst>
      <p:ext uri="{BB962C8B-B14F-4D97-AF65-F5344CB8AC3E}">
        <p14:creationId xmlns:p14="http://schemas.microsoft.com/office/powerpoint/2010/main" val="761357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7" name="Slide Number Placeholder 6"/>
          <p:cNvSpPr>
            <a:spLocks noGrp="1"/>
          </p:cNvSpPr>
          <p:nvPr>
            <p:ph type="sldNum" sz="quarter" idx="12"/>
          </p:nvPr>
        </p:nvSpPr>
        <p:spPr/>
        <p:txBody>
          <a:bodyPr/>
          <a:lstStyle/>
          <a:p>
            <a:fld id="{946D2188-50B3-4203-8162-F227FAA9226B}" type="slidenum">
              <a:rPr lang="en-US" smtClean="0"/>
              <a:pPr/>
              <a:t>‹#›</a:t>
            </a:fld>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9"/>
          <p:cNvSpPr>
            <a:spLocks noGrp="1"/>
          </p:cNvSpPr>
          <p:nvPr>
            <p:ph sz="quarter" idx="14"/>
          </p:nvPr>
        </p:nvSpPr>
        <p:spPr>
          <a:xfrm>
            <a:off x="4645151" y="2240280"/>
            <a:ext cx="3803904" cy="38770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a:extLst>
              <a:ext uri="{FF2B5EF4-FFF2-40B4-BE49-F238E27FC236}">
                <a16:creationId xmlns:a16="http://schemas.microsoft.com/office/drawing/2014/main" id="{CC0B2E13-5DB6-1248-83DC-42B1C3B4A3EC}"/>
              </a:ext>
            </a:extLst>
          </p:cNvPr>
          <p:cNvSpPr>
            <a:spLocks noGrp="1"/>
          </p:cNvSpPr>
          <p:nvPr>
            <p:ph type="title"/>
          </p:nvPr>
        </p:nvSpPr>
        <p:spPr>
          <a:xfrm>
            <a:off x="699247" y="779440"/>
            <a:ext cx="7756263" cy="105425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92563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rgbClr val="837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9" name="Slide Number Placeholder 8"/>
          <p:cNvSpPr>
            <a:spLocks noGrp="1"/>
          </p:cNvSpPr>
          <p:nvPr>
            <p:ph type="sldNum" sz="quarter" idx="12"/>
          </p:nvPr>
        </p:nvSpPr>
        <p:spPr/>
        <p:txBody>
          <a:bodyPr/>
          <a:lstStyle/>
          <a:p>
            <a:fld id="{946D2188-50B3-4203-8162-F227FAA9226B}" type="slidenum">
              <a:rPr lang="en-US" smtClean="0"/>
              <a:pPr/>
              <a:t>‹#›</a:t>
            </a:fld>
            <a:endParaRPr lang="en-US"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grpSp>
      <p:sp>
        <p:nvSpPr>
          <p:cNvPr id="13" name="Title 10">
            <a:extLst>
              <a:ext uri="{FF2B5EF4-FFF2-40B4-BE49-F238E27FC236}">
                <a16:creationId xmlns:a16="http://schemas.microsoft.com/office/drawing/2014/main" id="{9650008B-701B-524F-9A97-253C41D503CA}"/>
              </a:ext>
            </a:extLst>
          </p:cNvPr>
          <p:cNvSpPr>
            <a:spLocks noGrp="1"/>
          </p:cNvSpPr>
          <p:nvPr>
            <p:ph type="title"/>
          </p:nvPr>
        </p:nvSpPr>
        <p:spPr>
          <a:xfrm>
            <a:off x="699247" y="779440"/>
            <a:ext cx="7756263" cy="105425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301659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rgbClr val="FAB326"/>
                </a:solidFill>
              </a:defRPr>
            </a:lvl1pPr>
          </a:lstStyle>
          <a:p>
            <a:fld id="{C662B550-2E6C-4ACB-9AD8-C2447E337C49}" type="datetimeFigureOut">
              <a:rPr lang="en-US" smtClean="0"/>
              <a:pPr/>
              <a:t>10/5/2021</a:t>
            </a:fld>
            <a:endParaRPr lang="en-US" dirty="0"/>
          </a:p>
        </p:txBody>
      </p:sp>
      <p:sp>
        <p:nvSpPr>
          <p:cNvPr id="5" name="Slide Number Placeholder 4"/>
          <p:cNvSpPr>
            <a:spLocks noGrp="1"/>
          </p:cNvSpPr>
          <p:nvPr>
            <p:ph type="sldNum" sz="quarter" idx="12"/>
          </p:nvPr>
        </p:nvSpPr>
        <p:spPr/>
        <p:txBody>
          <a:bodyPr/>
          <a:lstStyle>
            <a:lvl1pPr>
              <a:defRPr>
                <a:solidFill>
                  <a:srgbClr val="FAB326"/>
                </a:solidFill>
              </a:defRPr>
            </a:lvl1pPr>
          </a:lstStyle>
          <a:p>
            <a:fld id="{946D2188-50B3-4203-8162-F227FAA9226B}" type="slidenum">
              <a:rPr lang="en-US" smtClean="0"/>
              <a:pPr/>
              <a:t>‹#›</a:t>
            </a:fld>
            <a:endParaRPr lang="en-US"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grpSp>
      <p:sp>
        <p:nvSpPr>
          <p:cNvPr id="9" name="Title 10">
            <a:extLst>
              <a:ext uri="{FF2B5EF4-FFF2-40B4-BE49-F238E27FC236}">
                <a16:creationId xmlns:a16="http://schemas.microsoft.com/office/drawing/2014/main" id="{E65978A7-043C-9449-91B8-157CBDBA364E}"/>
              </a:ext>
            </a:extLst>
          </p:cNvPr>
          <p:cNvSpPr>
            <a:spLocks noGrp="1"/>
          </p:cNvSpPr>
          <p:nvPr>
            <p:ph type="title"/>
          </p:nvPr>
        </p:nvSpPr>
        <p:spPr>
          <a:xfrm>
            <a:off x="699247" y="779440"/>
            <a:ext cx="7756263" cy="105425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9698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ectangle 16"/>
          <p:cNvSpPr/>
          <p:nvPr/>
        </p:nvSpPr>
        <p:spPr>
          <a:xfrm>
            <a:off x="634978" y="4457700"/>
            <a:ext cx="8506381"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228600" y="0"/>
            <a:ext cx="381000" cy="6781800"/>
            <a:chOff x="228600" y="0"/>
            <a:chExt cx="381000" cy="6781800"/>
          </a:xfrm>
        </p:grpSpPr>
        <p:cxnSp>
          <p:nvCxnSpPr>
            <p:cNvPr id="22" name="Straight Connector 21"/>
            <p:cNvCxnSpPr/>
            <p:nvPr userDrawn="1"/>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722313" y="2906713"/>
            <a:ext cx="7772400" cy="1360487"/>
          </a:xfrm>
        </p:spPr>
        <p:txBody>
          <a:bodyPr anchor="b"/>
          <a:lstStyle>
            <a:lvl1pPr marL="0" indent="0">
              <a:buNone/>
              <a:defRPr sz="2000">
                <a:solidFill>
                  <a:srgbClr val="00205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sp>
        <p:nvSpPr>
          <p:cNvPr id="29" name="Rectangle 28"/>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762000" y="4648200"/>
            <a:ext cx="7772400" cy="698500"/>
          </a:xfrm>
        </p:spPr>
        <p:txBody>
          <a:bodyPr anchor="t">
            <a:normAutofit/>
          </a:bodyPr>
          <a:lstStyle>
            <a:lvl1pPr algn="l">
              <a:defRPr sz="2800" b="1" cap="all">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01695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4" name="Slide Number Placeholder 3"/>
          <p:cNvSpPr>
            <a:spLocks noGrp="1"/>
          </p:cNvSpPr>
          <p:nvPr>
            <p:ph type="sldNum" sz="quarter" idx="12"/>
          </p:nvPr>
        </p:nvSpPr>
        <p:spPr/>
        <p:txBody>
          <a:bodyPr/>
          <a:lstStyle/>
          <a:p>
            <a:fld id="{946D2188-50B3-4203-8162-F227FAA9226B}" type="slidenum">
              <a:rPr lang="en-US" smtClean="0"/>
              <a:pPr/>
              <a:t>‹#›</a:t>
            </a:fld>
            <a:endParaRPr lang="en-US" dirty="0"/>
          </a:p>
        </p:txBody>
      </p:sp>
    </p:spTree>
    <p:extLst>
      <p:ext uri="{BB962C8B-B14F-4D97-AF65-F5344CB8AC3E}">
        <p14:creationId xmlns:p14="http://schemas.microsoft.com/office/powerpoint/2010/main" val="204809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7" name="Slide Number Placeholder 6"/>
          <p:cNvSpPr>
            <a:spLocks noGrp="1"/>
          </p:cNvSpPr>
          <p:nvPr>
            <p:ph type="sldNum" sz="quarter" idx="12"/>
          </p:nvPr>
        </p:nvSpPr>
        <p:spPr/>
        <p:txBody>
          <a:bodyPr/>
          <a:lstStyle/>
          <a:p>
            <a:fld id="{946D2188-50B3-4203-8162-F227FAA9226B}" type="slidenum">
              <a:rPr lang="en-US" smtClean="0"/>
              <a:pPr/>
              <a:t>‹#›</a:t>
            </a:fld>
            <a:endParaRPr lang="en-US" dirty="0"/>
          </a:p>
        </p:txBody>
      </p:sp>
    </p:spTree>
    <p:extLst>
      <p:ext uri="{BB962C8B-B14F-4D97-AF65-F5344CB8AC3E}">
        <p14:creationId xmlns:p14="http://schemas.microsoft.com/office/powerpoint/2010/main" val="264607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7" name="Slide Number Placeholder 6"/>
          <p:cNvSpPr>
            <a:spLocks noGrp="1"/>
          </p:cNvSpPr>
          <p:nvPr>
            <p:ph type="sldNum" sz="quarter" idx="12"/>
          </p:nvPr>
        </p:nvSpPr>
        <p:spPr/>
        <p:txBody>
          <a:bodyPr/>
          <a:lstStyle/>
          <a:p>
            <a:fld id="{946D2188-50B3-4203-8162-F227FAA9226B}" type="slidenum">
              <a:rPr lang="en-US" smtClean="0"/>
              <a:pPr/>
              <a:t>‹#›</a:t>
            </a:fld>
            <a:endParaRPr lang="en-US" dirty="0"/>
          </a:p>
        </p:txBody>
      </p:sp>
    </p:spTree>
    <p:extLst>
      <p:ext uri="{BB962C8B-B14F-4D97-AF65-F5344CB8AC3E}">
        <p14:creationId xmlns:p14="http://schemas.microsoft.com/office/powerpoint/2010/main" val="9533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grpSp>
      <p:sp>
        <p:nvSpPr>
          <p:cNvPr id="10" name="Title 10">
            <a:extLst>
              <a:ext uri="{FF2B5EF4-FFF2-40B4-BE49-F238E27FC236}">
                <a16:creationId xmlns:a16="http://schemas.microsoft.com/office/drawing/2014/main" id="{06095F36-84C4-BF41-BFF1-B3C67D7AF5B5}"/>
              </a:ext>
            </a:extLst>
          </p:cNvPr>
          <p:cNvSpPr>
            <a:spLocks noGrp="1"/>
          </p:cNvSpPr>
          <p:nvPr>
            <p:ph type="title"/>
          </p:nvPr>
        </p:nvSpPr>
        <p:spPr>
          <a:xfrm>
            <a:off x="699247" y="779440"/>
            <a:ext cx="7756263" cy="1054250"/>
          </a:xfrm>
        </p:spPr>
        <p:txBody>
          <a:bodyPr/>
          <a:lstStyle>
            <a:lvl1pPr>
              <a:defRPr>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65739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6" name="Slide Number Placeholder 5"/>
          <p:cNvSpPr>
            <a:spLocks noGrp="1"/>
          </p:cNvSpPr>
          <p:nvPr>
            <p:ph type="sldNum" sz="quarter" idx="12"/>
          </p:nvPr>
        </p:nvSpPr>
        <p:spPr/>
        <p:txBody>
          <a:bodyPr/>
          <a:lstStyle/>
          <a:p>
            <a:fld id="{946D2188-50B3-4203-8162-F227FAA9226B}" type="slidenum">
              <a:rPr lang="en-US" smtClean="0"/>
              <a:pPr/>
              <a:t>‹#›</a:t>
            </a:fld>
            <a:endParaRPr lang="en-US"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1278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Content Multicoloured">
    <p:spTree>
      <p:nvGrpSpPr>
        <p:cNvPr id="1" name=""/>
        <p:cNvGrpSpPr/>
        <p:nvPr/>
      </p:nvGrpSpPr>
      <p:grpSpPr>
        <a:xfrm>
          <a:off x="0" y="0"/>
          <a:ext cx="0" cy="0"/>
          <a:chOff x="0" y="0"/>
          <a:chExt cx="0" cy="0"/>
        </a:xfrm>
      </p:grpSpPr>
      <p:pic>
        <p:nvPicPr>
          <p:cNvPr id="4" name="Picture 3" descr="Bar G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227381"/>
            <a:ext cx="9144000" cy="630621"/>
          </a:xfrm>
          <a:prstGeom prst="rect">
            <a:avLst/>
          </a:prstGeom>
        </p:spPr>
      </p:pic>
      <p:sp>
        <p:nvSpPr>
          <p:cNvPr id="6" name="Text Placeholder 5"/>
          <p:cNvSpPr>
            <a:spLocks noGrp="1"/>
          </p:cNvSpPr>
          <p:nvPr>
            <p:ph type="body" sz="quarter" idx="10" hasCustomPrompt="1"/>
          </p:nvPr>
        </p:nvSpPr>
        <p:spPr>
          <a:xfrm>
            <a:off x="457201" y="843870"/>
            <a:ext cx="4391025" cy="615950"/>
          </a:xfrm>
          <a:prstGeom prst="rect">
            <a:avLst/>
          </a:prstGeom>
        </p:spPr>
        <p:txBody>
          <a:bodyPr vert="horz"/>
          <a:lstStyle>
            <a:lvl1pPr marL="0" indent="0" algn="l">
              <a:buNone/>
              <a:defRPr sz="2400">
                <a:latin typeface="Arial"/>
              </a:defRPr>
            </a:lvl1pPr>
          </a:lstStyle>
          <a:p>
            <a:pPr lvl="0"/>
            <a:r>
              <a:rPr lang="en-GB" dirty="0"/>
              <a:t>Title</a:t>
            </a:r>
            <a:endParaRPr lang="en-US" dirty="0"/>
          </a:p>
        </p:txBody>
      </p:sp>
      <p:pic>
        <p:nvPicPr>
          <p:cNvPr id="3" name="Picture 2" descr="GP text 2016 W.pd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6977" y="6295574"/>
            <a:ext cx="1842676" cy="485454"/>
          </a:xfrm>
          <a:prstGeom prst="rect">
            <a:avLst/>
          </a:prstGeom>
        </p:spPr>
      </p:pic>
      <p:sp>
        <p:nvSpPr>
          <p:cNvPr id="10" name="Text Placeholder 9"/>
          <p:cNvSpPr>
            <a:spLocks noGrp="1"/>
          </p:cNvSpPr>
          <p:nvPr>
            <p:ph type="body" sz="quarter" idx="11" hasCustomPrompt="1"/>
          </p:nvPr>
        </p:nvSpPr>
        <p:spPr>
          <a:xfrm>
            <a:off x="457200" y="1747387"/>
            <a:ext cx="8229600" cy="3913185"/>
          </a:xfrm>
          <a:prstGeom prst="rect">
            <a:avLst/>
          </a:prstGeom>
        </p:spPr>
        <p:txBody>
          <a:bodyPr vert="horz"/>
          <a:lstStyle>
            <a:lvl1pPr marL="0" indent="0">
              <a:buNone/>
              <a:defRPr sz="1400" baseline="0">
                <a:latin typeface="Arial"/>
              </a:defRPr>
            </a:lvl1pPr>
          </a:lstStyle>
          <a:p>
            <a:pPr lvl="0"/>
            <a:r>
              <a:rPr lang="en-GB" dirty="0"/>
              <a:t>Body copy</a:t>
            </a:r>
          </a:p>
        </p:txBody>
      </p:sp>
      <p:sp>
        <p:nvSpPr>
          <p:cNvPr id="7" name="Slide Number Placeholder 5"/>
          <p:cNvSpPr txBox="1">
            <a:spLocks/>
          </p:cNvSpPr>
          <p:nvPr/>
        </p:nvSpPr>
        <p:spPr bwMode="auto">
          <a:xfrm>
            <a:off x="6403027" y="6408740"/>
            <a:ext cx="2133600" cy="365125"/>
          </a:xfrm>
          <a:prstGeom prst="rect">
            <a:avLst/>
          </a:prstGeom>
          <a:noFill/>
          <a:ln w="9525">
            <a:noFill/>
            <a:miter lim="800000"/>
            <a:headEnd/>
            <a:tailEnd/>
          </a:ln>
        </p:spPr>
        <p:txBody>
          <a:bodyPr/>
          <a:lstStyle>
            <a:defPPr>
              <a:defRPr lang="pl-P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4B5F5541-9A41-455E-B5F9-2B8B6808EC42}" type="slidenum">
              <a:rPr lang="en-US" sz="1200" smtClean="0">
                <a:solidFill>
                  <a:schemeClr val="bg1"/>
                </a:solidFill>
                <a:latin typeface="Arial" charset="0"/>
              </a:rPr>
              <a:t>‹#›</a:t>
            </a:fld>
            <a:endParaRPr lang="en-US" sz="1200" dirty="0">
              <a:solidFill>
                <a:schemeClr val="bg1"/>
              </a:solidFill>
              <a:latin typeface="Arial" charset="0"/>
            </a:endParaRPr>
          </a:p>
        </p:txBody>
      </p:sp>
    </p:spTree>
    <p:extLst>
      <p:ext uri="{BB962C8B-B14F-4D97-AF65-F5344CB8AC3E}">
        <p14:creationId xmlns:p14="http://schemas.microsoft.com/office/powerpoint/2010/main" val="2585220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ectangle 16"/>
          <p:cNvSpPr/>
          <p:nvPr/>
        </p:nvSpPr>
        <p:spPr>
          <a:xfrm>
            <a:off x="634978" y="495300"/>
            <a:ext cx="8506381"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62000" y="1600200"/>
            <a:ext cx="3810000" cy="4525963"/>
          </a:xfrm>
        </p:spPr>
        <p:txBody>
          <a:bodyPr/>
          <a:lstStyle>
            <a:lvl1pPr>
              <a:defRPr sz="2800">
                <a:solidFill>
                  <a:srgbClr val="84787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600200"/>
            <a:ext cx="3962400" cy="4525963"/>
          </a:xfrm>
        </p:spPr>
        <p:txBody>
          <a:bodyPr/>
          <a:lstStyle>
            <a:lvl1pPr>
              <a:defRPr sz="2800">
                <a:solidFill>
                  <a:srgbClr val="84787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D2188-50B3-4203-8162-F227FAA9226B}" type="slidenum">
              <a:rPr lang="en-US" smtClean="0"/>
              <a:pPr/>
              <a:t>‹#›</a:t>
            </a:fld>
            <a:endParaRPr lang="en-US" dirty="0"/>
          </a:p>
        </p:txBody>
      </p:sp>
      <p:sp>
        <p:nvSpPr>
          <p:cNvPr id="29" name="Rectangle 28"/>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381000"/>
            <a:ext cx="8229600" cy="1143000"/>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983691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9" name="Rectangle 18"/>
          <p:cNvSpPr/>
          <p:nvPr/>
        </p:nvSpPr>
        <p:spPr>
          <a:xfrm>
            <a:off x="634978" y="495300"/>
            <a:ext cx="8506381"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762000" y="1535113"/>
            <a:ext cx="3886200" cy="639762"/>
          </a:xfrm>
        </p:spPr>
        <p:txBody>
          <a:bodyPr anchor="b"/>
          <a:lstStyle>
            <a:lvl1pPr marL="0" indent="0">
              <a:buNone/>
              <a:defRPr sz="2400" b="1">
                <a:solidFill>
                  <a:srgbClr val="847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solidFill>
                  <a:srgbClr val="84787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6D2188-50B3-4203-8162-F227FAA9226B}" type="slidenum">
              <a:rPr lang="en-US" smtClean="0"/>
              <a:pPr/>
              <a:t>‹#›</a:t>
            </a:fld>
            <a:endParaRPr lang="en-US" dirty="0"/>
          </a:p>
        </p:txBody>
      </p:sp>
      <p:sp>
        <p:nvSpPr>
          <p:cNvPr id="31" name="Rectangle 30"/>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457200"/>
            <a:ext cx="8229600" cy="960438"/>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5979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Rectangle 14"/>
          <p:cNvSpPr/>
          <p:nvPr/>
        </p:nvSpPr>
        <p:spPr>
          <a:xfrm>
            <a:off x="634978" y="495300"/>
            <a:ext cx="8506381" cy="723900"/>
          </a:xfrm>
          <a:prstGeom prst="rect">
            <a:avLst/>
          </a:prstGeom>
          <a:gradFill flip="none" rotWithShape="1">
            <a:gsLst>
              <a:gs pos="0">
                <a:schemeClr val="bg1"/>
              </a:gs>
              <a:gs pos="100000">
                <a:srgbClr val="847870"/>
              </a:gs>
            </a:gsLst>
            <a:path path="circle">
              <a:fillToRect l="50000" t="50000" r="50000" b="50000"/>
            </a:path>
            <a:tileRect/>
          </a:gradFill>
          <a:ln w="0">
            <a:solidFill>
              <a:srgbClr val="8478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6D2188-50B3-4203-8162-F227FAA9226B}" type="slidenum">
              <a:rPr lang="en-US" smtClean="0"/>
              <a:pPr/>
              <a:t>‹#›</a:t>
            </a:fld>
            <a:endParaRPr lang="en-US" dirty="0"/>
          </a:p>
        </p:txBody>
      </p:sp>
      <p:sp>
        <p:nvSpPr>
          <p:cNvPr id="27" name="Rectangle 26"/>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457200" y="495300"/>
            <a:ext cx="8229600" cy="922338"/>
          </a:xfrm>
        </p:spPr>
        <p:txBody>
          <a:bodyPr>
            <a:normAutofit/>
          </a:bodyPr>
          <a:lstStyle>
            <a:lvl1pPr>
              <a:defRPr sz="4000">
                <a:solidFill>
                  <a:srgbClr val="00205C"/>
                </a:solidFill>
                <a:latin typeface="Adobe Caslon Pro Bold"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421913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0" name="Straight Connector 19"/>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6D2188-50B3-4203-8162-F227FAA9226B}" type="slidenum">
              <a:rPr lang="en-US" smtClean="0"/>
              <a:pPr/>
              <a:t>‹#›</a:t>
            </a:fld>
            <a:endParaRPr lang="en-US" dirty="0"/>
          </a:p>
        </p:txBody>
      </p:sp>
      <p:sp>
        <p:nvSpPr>
          <p:cNvPr id="26" name="Rectangle 25"/>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1663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22" name="Straight Connector 21"/>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2000" y="273050"/>
            <a:ext cx="2703513" cy="1162050"/>
          </a:xfrm>
        </p:spPr>
        <p:txBody>
          <a:bodyPr anchor="b"/>
          <a:lstStyle>
            <a:lvl1pPr algn="l">
              <a:defRPr sz="2000" b="1">
                <a:solidFill>
                  <a:srgbClr val="00205C"/>
                </a:solidFill>
                <a:latin typeface="Adobe Caslon Pro Bold"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rgbClr val="84787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0" y="1435100"/>
            <a:ext cx="2703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D2188-50B3-4203-8162-F227FAA9226B}" type="slidenum">
              <a:rPr lang="en-US" smtClean="0"/>
              <a:pPr/>
              <a:t>‹#›</a:t>
            </a:fld>
            <a:endParaRPr lang="en-US" dirty="0"/>
          </a:p>
        </p:txBody>
      </p:sp>
      <p:sp>
        <p:nvSpPr>
          <p:cNvPr id="28" name="Rectangle 27"/>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898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23" name="Straight Connector 22"/>
          <p:cNvCxnSpPr/>
          <p:nvPr/>
        </p:nvCxnSpPr>
        <p:spPr>
          <a:xfrm>
            <a:off x="228600" y="0"/>
            <a:ext cx="0" cy="6696703"/>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81000" y="0"/>
            <a:ext cx="0" cy="6781800"/>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 y="0"/>
            <a:ext cx="0" cy="6696703"/>
          </a:xfrm>
          <a:prstGeom prst="line">
            <a:avLst/>
          </a:prstGeom>
          <a:ln w="57150">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57200" y="0"/>
            <a:ext cx="0" cy="6696703"/>
          </a:xfrm>
          <a:prstGeom prst="line">
            <a:avLst/>
          </a:prstGeom>
          <a:ln w="28575">
            <a:solidFill>
              <a:srgbClr val="84787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0"/>
            <a:ext cx="0" cy="6781800"/>
          </a:xfrm>
          <a:prstGeom prst="line">
            <a:avLst/>
          </a:prstGeom>
          <a:ln>
            <a:solidFill>
              <a:srgbClr val="00205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09600" y="0"/>
            <a:ext cx="0" cy="6696703"/>
          </a:xfrm>
          <a:prstGeom prst="line">
            <a:avLst/>
          </a:prstGeom>
          <a:ln w="38100">
            <a:solidFill>
              <a:srgbClr val="00205C"/>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62B550-2E6C-4ACB-9AD8-C2447E337C49}" type="datetimeFigureOut">
              <a:rPr lang="en-US" smtClean="0"/>
              <a:pPr/>
              <a:t>10/5/2021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6D2188-50B3-4203-8162-F227FAA9226B}" type="slidenum">
              <a:rPr lang="en-US" smtClean="0"/>
              <a:pPr/>
              <a:t>‹#›</a:t>
            </a:fld>
            <a:endParaRPr lang="en-US" dirty="0"/>
          </a:p>
        </p:txBody>
      </p:sp>
      <p:sp>
        <p:nvSpPr>
          <p:cNvPr id="29" name="Rectangle 28"/>
          <p:cNvSpPr/>
          <p:nvPr/>
        </p:nvSpPr>
        <p:spPr>
          <a:xfrm>
            <a:off x="-2" y="6096000"/>
            <a:ext cx="9141361"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 descr="St. Mary's College of Maryla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193962"/>
            <a:ext cx="2853789" cy="502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9822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6.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5.emf"/><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62B550-2E6C-4ACB-9AD8-C2447E337C49}" type="datetimeFigureOut">
              <a:rPr lang="en-US" smtClean="0"/>
              <a:pPr/>
              <a:t>10/5/2021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D2188-50B3-4203-8162-F227FAA9226B}" type="slidenum">
              <a:rPr lang="en-US" smtClean="0"/>
              <a:pPr/>
              <a:t>‹#›</a:t>
            </a:fld>
            <a:endParaRPr lang="en-US" dirty="0"/>
          </a:p>
        </p:txBody>
      </p:sp>
    </p:spTree>
    <p:extLst>
      <p:ext uri="{BB962C8B-B14F-4D97-AF65-F5344CB8AC3E}">
        <p14:creationId xmlns:p14="http://schemas.microsoft.com/office/powerpoint/2010/main" val="336399657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134BB-5FB2-4633-B658-8455B5613C2B}" type="datetimeFigureOut">
              <a:rPr lang="en-US" smtClean="0">
                <a:solidFill>
                  <a:prstClr val="black">
                    <a:tint val="75000"/>
                  </a:prstClr>
                </a:solidFill>
                <a:latin typeface="Calibri"/>
              </a:rPr>
              <a:pPr/>
              <a:t>10/5/2021</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8819C1-2A2F-4EE7-8D88-936D0529230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1453380"/>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8490" y="1259514"/>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559052"/>
            <a:ext cx="7745505" cy="32924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23660" y="6082486"/>
            <a:ext cx="9167660" cy="775514"/>
          </a:xfrm>
          <a:prstGeom prst="rect">
            <a:avLst/>
          </a:prstGeom>
          <a:solidFill>
            <a:srgbClr val="00205C"/>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5901821" y="6172200"/>
            <a:ext cx="2133600" cy="365125"/>
          </a:xfrm>
          <a:prstGeom prst="rect">
            <a:avLst/>
          </a:prstGeom>
        </p:spPr>
        <p:txBody>
          <a:bodyPr vert="horz" lIns="91440" tIns="45720" rIns="91440" bIns="45720" rtlCol="0" anchor="ctr"/>
          <a:lstStyle>
            <a:lvl1pPr algn="r">
              <a:defRPr sz="1200">
                <a:solidFill>
                  <a:schemeClr val="bg1"/>
                </a:solidFill>
                <a:latin typeface="Roboto" panose="02000000000000000000" pitchFamily="2" charset="0"/>
                <a:ea typeface="Roboto" panose="02000000000000000000" pitchFamily="2" charset="0"/>
              </a:defRPr>
            </a:lvl1pPr>
          </a:lstStyle>
          <a:p>
            <a:fld id="{C662B550-2E6C-4ACB-9AD8-C2447E337C49}" type="datetimeFigureOut">
              <a:rPr lang="en-US" smtClean="0"/>
              <a:pPr/>
              <a:t>10/5/2021</a:t>
            </a:fld>
            <a:endParaRPr lang="en-US" dirty="0"/>
          </a:p>
        </p:txBody>
      </p:sp>
      <p:sp>
        <p:nvSpPr>
          <p:cNvPr id="6" name="Slide Number Placeholder 5"/>
          <p:cNvSpPr>
            <a:spLocks noGrp="1"/>
          </p:cNvSpPr>
          <p:nvPr>
            <p:ph type="sldNum" sz="quarter" idx="4"/>
          </p:nvPr>
        </p:nvSpPr>
        <p:spPr>
          <a:xfrm>
            <a:off x="8153400" y="6172200"/>
            <a:ext cx="533400" cy="365125"/>
          </a:xfrm>
          <a:prstGeom prst="rect">
            <a:avLst/>
          </a:prstGeom>
        </p:spPr>
        <p:txBody>
          <a:bodyPr vert="horz" lIns="91440" tIns="45720" rIns="91440" bIns="45720" rtlCol="0" anchor="ctr"/>
          <a:lstStyle>
            <a:lvl1pPr algn="l">
              <a:defRPr sz="1200" b="1" i="0">
                <a:solidFill>
                  <a:srgbClr val="FAB326"/>
                </a:solidFill>
                <a:latin typeface="Montserrat ExtraBold" pitchFamily="2" charset="77"/>
              </a:defRPr>
            </a:lvl1pPr>
          </a:lstStyle>
          <a:p>
            <a:fld id="{946D2188-50B3-4203-8162-F227FAA9226B}" type="slidenum">
              <a:rPr lang="en-US" smtClean="0"/>
              <a:pPr/>
              <a:t>‹#›</a:t>
            </a:fld>
            <a:endParaRPr lang="en-US" dirty="0"/>
          </a:p>
        </p:txBody>
      </p:sp>
      <p:pic>
        <p:nvPicPr>
          <p:cNvPr id="12" name="Picture 11">
            <a:extLst>
              <a:ext uri="{FF2B5EF4-FFF2-40B4-BE49-F238E27FC236}">
                <a16:creationId xmlns:a16="http://schemas.microsoft.com/office/drawing/2014/main" id="{74DB5180-23F5-1D4E-9CF8-10DCFEEE70E7}"/>
              </a:ext>
            </a:extLst>
          </p:cNvPr>
          <p:cNvPicPr>
            <a:picLocks noChangeAspect="1"/>
          </p:cNvPicPr>
          <p:nvPr/>
        </p:nvPicPr>
        <p:blipFill>
          <a:blip r:embed="rId14"/>
          <a:stretch>
            <a:fillRect/>
          </a:stretch>
        </p:blipFill>
        <p:spPr>
          <a:xfrm>
            <a:off x="457200" y="457200"/>
            <a:ext cx="1105072" cy="347472"/>
          </a:xfrm>
          <a:prstGeom prst="rect">
            <a:avLst/>
          </a:prstGeom>
        </p:spPr>
      </p:pic>
      <p:pic>
        <p:nvPicPr>
          <p:cNvPr id="5" name="Picture 4">
            <a:extLst>
              <a:ext uri="{FF2B5EF4-FFF2-40B4-BE49-F238E27FC236}">
                <a16:creationId xmlns:a16="http://schemas.microsoft.com/office/drawing/2014/main" id="{203CB8BF-13BD-0F46-B4C0-6F6CD595F83B}"/>
              </a:ext>
            </a:extLst>
          </p:cNvPr>
          <p:cNvPicPr>
            <a:picLocks noChangeAspect="1"/>
          </p:cNvPicPr>
          <p:nvPr/>
        </p:nvPicPr>
        <p:blipFill>
          <a:blip r:embed="rId15"/>
          <a:stretch>
            <a:fillRect/>
          </a:stretch>
        </p:blipFill>
        <p:spPr>
          <a:xfrm>
            <a:off x="467958" y="6274614"/>
            <a:ext cx="2973275" cy="167229"/>
          </a:xfrm>
          <a:prstGeom prst="rect">
            <a:avLst/>
          </a:prstGeom>
        </p:spPr>
      </p:pic>
      <p:pic>
        <p:nvPicPr>
          <p:cNvPr id="13" name="Picture 12">
            <a:extLst>
              <a:ext uri="{FF2B5EF4-FFF2-40B4-BE49-F238E27FC236}">
                <a16:creationId xmlns:a16="http://schemas.microsoft.com/office/drawing/2014/main" id="{B7F1B32D-3355-8342-8333-E3404E07E07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029700" y="0"/>
            <a:ext cx="114300" cy="457200"/>
          </a:xfrm>
          <a:prstGeom prst="rect">
            <a:avLst/>
          </a:prstGeom>
        </p:spPr>
      </p:pic>
    </p:spTree>
    <p:extLst>
      <p:ext uri="{BB962C8B-B14F-4D97-AF65-F5344CB8AC3E}">
        <p14:creationId xmlns:p14="http://schemas.microsoft.com/office/powerpoint/2010/main" val="1771123338"/>
      </p:ext>
    </p:extLst>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 id="2147484009"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000" b="1" i="0" kern="1200">
          <a:solidFill>
            <a:schemeClr val="tx2"/>
          </a:solidFill>
          <a:latin typeface="Montserrat ExtraBold" pitchFamily="2" charset="77"/>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rgbClr val="FAB326"/>
        </a:buClr>
        <a:buFont typeface="Wingdings" pitchFamily="2" charset="2"/>
        <a:buChar char=""/>
        <a:defRPr sz="2400" kern="1200">
          <a:solidFill>
            <a:schemeClr val="tx1">
              <a:lumMod val="85000"/>
              <a:lumOff val="15000"/>
            </a:schemeClr>
          </a:solidFill>
          <a:latin typeface="Roboto" panose="02000000000000000000" pitchFamily="2" charset="0"/>
          <a:ea typeface="Roboto" panose="02000000000000000000" pitchFamily="2" charset="0"/>
          <a:cs typeface="+mn-cs"/>
        </a:defRPr>
      </a:lvl1pPr>
      <a:lvl2pPr marL="777240" indent="-365760" algn="l" defTabSz="914400" rtl="0" eaLnBrk="1" latinLnBrk="0" hangingPunct="1">
        <a:spcBef>
          <a:spcPct val="20000"/>
        </a:spcBef>
        <a:buClr>
          <a:srgbClr val="FAB326"/>
        </a:buClr>
        <a:buFont typeface="Wingdings" pitchFamily="2" charset="2"/>
        <a:buChar char=""/>
        <a:defRPr sz="2000" kern="1200">
          <a:solidFill>
            <a:schemeClr val="tx1">
              <a:lumMod val="85000"/>
              <a:lumOff val="15000"/>
            </a:schemeClr>
          </a:solidFill>
          <a:latin typeface="Roboto" panose="02000000000000000000" pitchFamily="2" charset="0"/>
          <a:ea typeface="Roboto" panose="02000000000000000000" pitchFamily="2" charset="0"/>
          <a:cs typeface="+mn-cs"/>
        </a:defRPr>
      </a:lvl2pPr>
      <a:lvl3pPr marL="1143000" indent="-365760" algn="l" defTabSz="914400" rtl="0" eaLnBrk="1" latinLnBrk="0" hangingPunct="1">
        <a:spcBef>
          <a:spcPct val="20000"/>
        </a:spcBef>
        <a:buClr>
          <a:srgbClr val="FAB326"/>
        </a:buClr>
        <a:buFont typeface="Wingdings" pitchFamily="2" charset="2"/>
        <a:buChar char=""/>
        <a:defRPr sz="2000" kern="1200">
          <a:solidFill>
            <a:schemeClr val="tx1">
              <a:lumMod val="85000"/>
              <a:lumOff val="15000"/>
            </a:schemeClr>
          </a:solidFill>
          <a:latin typeface="Roboto" panose="02000000000000000000" pitchFamily="2" charset="0"/>
          <a:ea typeface="Roboto" panose="02000000000000000000" pitchFamily="2" charset="0"/>
          <a:cs typeface="+mn-cs"/>
        </a:defRPr>
      </a:lvl3pPr>
      <a:lvl4pPr marL="1508760" indent="-320040" algn="l" defTabSz="914400" rtl="0" eaLnBrk="1" latinLnBrk="0" hangingPunct="1">
        <a:spcBef>
          <a:spcPct val="20000"/>
        </a:spcBef>
        <a:buClr>
          <a:srgbClr val="FAB326"/>
        </a:buClr>
        <a:buFont typeface="Wingdings" pitchFamily="2" charset="2"/>
        <a:buChar char=""/>
        <a:defRPr sz="1800" kern="1200">
          <a:solidFill>
            <a:schemeClr val="tx1">
              <a:lumMod val="85000"/>
              <a:lumOff val="15000"/>
            </a:schemeClr>
          </a:solidFill>
          <a:latin typeface="Roboto" panose="02000000000000000000" pitchFamily="2" charset="0"/>
          <a:ea typeface="Roboto" panose="02000000000000000000" pitchFamily="2" charset="0"/>
          <a:cs typeface="+mn-cs"/>
        </a:defRPr>
      </a:lvl4pPr>
      <a:lvl5pPr marL="1828800" indent="-320040" algn="l" defTabSz="914400" rtl="0" eaLnBrk="1" latinLnBrk="0" hangingPunct="1">
        <a:spcBef>
          <a:spcPct val="20000"/>
        </a:spcBef>
        <a:buClr>
          <a:srgbClr val="FAB326"/>
        </a:buClr>
        <a:buFont typeface="Wingdings" pitchFamily="2" charset="2"/>
        <a:buChar char=""/>
        <a:defRPr sz="1600" kern="1200">
          <a:solidFill>
            <a:schemeClr val="tx1">
              <a:lumMod val="85000"/>
              <a:lumOff val="15000"/>
            </a:schemeClr>
          </a:solidFill>
          <a:latin typeface="Roboto" panose="02000000000000000000" pitchFamily="2" charset="0"/>
          <a:ea typeface="Roboto" panose="02000000000000000000" pitchFamily="2" charset="0"/>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hyperlink" Target="http://www.mdelect.net/" TargetMode="External"/><Relationship Id="rId2" Type="http://schemas.openxmlformats.org/officeDocument/2006/relationships/hyperlink" Target="http://www.mhec.state.md.us/" TargetMode="Externa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hyperlink" Target="https://studentaid.gov/" TargetMode="Externa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diagramColors" Target="../diagrams/colors1.xml"/><Relationship Id="rId11" Type="http://schemas.microsoft.com/office/2007/relationships/hdphoto" Target="../media/hdphoto1.wdp"/><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studentaid.gov/h/apply-for-aid/fafsa" TargetMode="External"/><Relationship Id="rId2" Type="http://schemas.openxmlformats.org/officeDocument/2006/relationships/image" Target="../media/image1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077200" cy="4114799"/>
          </a:xfrm>
        </p:spPr>
        <p:txBody>
          <a:bodyPr>
            <a:noAutofit/>
          </a:bodyPr>
          <a:lstStyle/>
          <a:p>
            <a:pPr algn="ctr"/>
            <a:br>
              <a:rPr lang="en-US" sz="4000" dirty="0"/>
            </a:br>
            <a:br>
              <a:rPr lang="en-US" sz="4000" dirty="0"/>
            </a:br>
            <a:br>
              <a:rPr lang="en-US" sz="4000"/>
            </a:br>
            <a:r>
              <a:rPr lang="en-US" sz="4000"/>
              <a:t>Financial Aid</a:t>
            </a:r>
            <a:br>
              <a:rPr lang="en-US" sz="4000" dirty="0"/>
            </a:br>
            <a:br>
              <a:rPr lang="en-US" sz="4000" dirty="0"/>
            </a:br>
            <a:br>
              <a:rPr lang="en-US" sz="4000" dirty="0"/>
            </a:br>
            <a:br>
              <a:rPr lang="en-US" sz="4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91450BD9-5542-4489-9FA2-455139A93DCC}"/>
              </a:ext>
            </a:extLst>
          </p:cNvPr>
          <p:cNvSpPr>
            <a:spLocks noGrp="1"/>
          </p:cNvSpPr>
          <p:nvPr>
            <p:ph type="title"/>
          </p:nvPr>
        </p:nvSpPr>
        <p:spPr>
          <a:xfrm>
            <a:off x="699247" y="331610"/>
            <a:ext cx="7756263" cy="1054250"/>
          </a:xfrm>
        </p:spPr>
        <p:txBody>
          <a:bodyPr/>
          <a:lstStyle/>
          <a:p>
            <a:r>
              <a:rPr lang="en-US" dirty="0" err="1"/>
              <a:t>myStudentAid</a:t>
            </a:r>
            <a:r>
              <a:rPr lang="en-US" dirty="0"/>
              <a:t> Mobile App</a:t>
            </a:r>
          </a:p>
        </p:txBody>
      </p:sp>
      <p:grpSp>
        <p:nvGrpSpPr>
          <p:cNvPr id="6" name="Group 5">
            <a:extLst>
              <a:ext uri="{FF2B5EF4-FFF2-40B4-BE49-F238E27FC236}">
                <a16:creationId xmlns:a16="http://schemas.microsoft.com/office/drawing/2014/main" id="{381E9C68-2107-42CC-949E-5BAF1520BBB5}"/>
              </a:ext>
            </a:extLst>
          </p:cNvPr>
          <p:cNvGrpSpPr/>
          <p:nvPr/>
        </p:nvGrpSpPr>
        <p:grpSpPr>
          <a:xfrm>
            <a:off x="3343724" y="1524000"/>
            <a:ext cx="2485576" cy="4493624"/>
            <a:chOff x="5681662" y="1398856"/>
            <a:chExt cx="2057400" cy="4078485"/>
          </a:xfrm>
          <a:effectLst>
            <a:outerShdw blurRad="50800" dist="38100" dir="2700000" algn="tl" rotWithShape="0">
              <a:prstClr val="black">
                <a:alpha val="40000"/>
              </a:prstClr>
            </a:outerShdw>
          </a:effectLst>
        </p:grpSpPr>
        <p:grpSp>
          <p:nvGrpSpPr>
            <p:cNvPr id="7" name="Group 6">
              <a:extLst>
                <a:ext uri="{FF2B5EF4-FFF2-40B4-BE49-F238E27FC236}">
                  <a16:creationId xmlns:a16="http://schemas.microsoft.com/office/drawing/2014/main" id="{D0D17AC9-06AE-47D9-A589-D754D7117326}"/>
                </a:ext>
              </a:extLst>
            </p:cNvPr>
            <p:cNvGrpSpPr/>
            <p:nvPr/>
          </p:nvGrpSpPr>
          <p:grpSpPr>
            <a:xfrm>
              <a:off x="5681662" y="1398856"/>
              <a:ext cx="2057400" cy="4060288"/>
              <a:chOff x="5681662" y="1398856"/>
              <a:chExt cx="2057400" cy="4060288"/>
            </a:xfrm>
          </p:grpSpPr>
          <p:sp>
            <p:nvSpPr>
              <p:cNvPr id="9" name="Rectangle 8">
                <a:extLst>
                  <a:ext uri="{FF2B5EF4-FFF2-40B4-BE49-F238E27FC236}">
                    <a16:creationId xmlns:a16="http://schemas.microsoft.com/office/drawing/2014/main" id="{5B4BC9B1-7B26-4F4E-9FFC-4D77E36AC424}"/>
                  </a:ext>
                </a:extLst>
              </p:cNvPr>
              <p:cNvSpPr/>
              <p:nvPr/>
            </p:nvSpPr>
            <p:spPr>
              <a:xfrm>
                <a:off x="5681662" y="1703656"/>
                <a:ext cx="2057400" cy="3755488"/>
              </a:xfrm>
              <a:prstGeom prst="rect">
                <a:avLst/>
              </a:prstGeom>
              <a:solidFill>
                <a:srgbClr val="225C6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Role Selection View&#10;&#10;The Roles view allows the applicant to select which role they are filing under, and the app adjusts accordingly for the chosen role. For this presentation, the student role was selected. &#10;">
                <a:extLst>
                  <a:ext uri="{FF2B5EF4-FFF2-40B4-BE49-F238E27FC236}">
                    <a16:creationId xmlns:a16="http://schemas.microsoft.com/office/drawing/2014/main" id="{4B847811-747A-4644-A9BF-B5F3E203EC40}"/>
                  </a:ext>
                </a:extLst>
              </p:cNvPr>
              <p:cNvPicPr>
                <a:picLocks/>
              </p:cNvPicPr>
              <p:nvPr/>
            </p:nvPicPr>
            <p:blipFill rotWithShape="1">
              <a:blip r:embed="rId3" cstate="print">
                <a:extLst>
                  <a:ext uri="{28A0092B-C50C-407E-A947-70E740481C1C}">
                    <a14:useLocalDpi xmlns:a14="http://schemas.microsoft.com/office/drawing/2010/main" val="0"/>
                  </a:ext>
                </a:extLst>
              </a:blip>
              <a:srcRect t="3333" b="88894"/>
              <a:stretch/>
            </p:blipFill>
            <p:spPr>
              <a:xfrm>
                <a:off x="5681662" y="1398856"/>
                <a:ext cx="2057400" cy="326488"/>
              </a:xfrm>
              <a:prstGeom prst="rect">
                <a:avLst/>
              </a:prstGeom>
              <a:ln w="3175">
                <a:solidFill>
                  <a:schemeClr val="tx1"/>
                </a:solidFill>
              </a:ln>
            </p:spPr>
          </p:pic>
        </p:grpSp>
        <p:pic>
          <p:nvPicPr>
            <p:cNvPr id="8" name="Picture 7" descr="Role Selection View&#10;&#10;The Roles view allows the applicant to select which role they are filing under, and the app adjusts accordingly for the chosen role. For this presentation, the student role was selected. &#10;">
              <a:extLst>
                <a:ext uri="{FF2B5EF4-FFF2-40B4-BE49-F238E27FC236}">
                  <a16:creationId xmlns:a16="http://schemas.microsoft.com/office/drawing/2014/main" id="{4CF93553-C86A-4A5B-B627-77E5DEE108EB}"/>
                </a:ext>
              </a:extLst>
            </p:cNvPr>
            <p:cNvPicPr>
              <a:picLocks/>
            </p:cNvPicPr>
            <p:nvPr/>
          </p:nvPicPr>
          <p:blipFill rotWithShape="1">
            <a:blip r:embed="rId4" cstate="print">
              <a:extLst>
                <a:ext uri="{28A0092B-C50C-407E-A947-70E740481C1C}">
                  <a14:useLocalDpi xmlns:a14="http://schemas.microsoft.com/office/drawing/2010/main" val="0"/>
                </a:ext>
              </a:extLst>
            </a:blip>
            <a:srcRect t="26918"/>
            <a:stretch/>
          </p:blipFill>
          <p:spPr>
            <a:xfrm>
              <a:off x="5681662" y="2407653"/>
              <a:ext cx="2057400" cy="3069688"/>
            </a:xfrm>
            <a:prstGeom prst="rect">
              <a:avLst/>
            </a:prstGeom>
            <a:ln w="6350">
              <a:noFill/>
            </a:ln>
            <a:effectLst/>
          </p:spPr>
        </p:pic>
      </p:grpSp>
      <p:grpSp>
        <p:nvGrpSpPr>
          <p:cNvPr id="13" name="Group 12">
            <a:extLst>
              <a:ext uri="{FF2B5EF4-FFF2-40B4-BE49-F238E27FC236}">
                <a16:creationId xmlns:a16="http://schemas.microsoft.com/office/drawing/2014/main" id="{34C51E65-D338-4BEA-A0FF-E465D775429F}"/>
              </a:ext>
            </a:extLst>
          </p:cNvPr>
          <p:cNvGrpSpPr/>
          <p:nvPr/>
        </p:nvGrpSpPr>
        <p:grpSpPr>
          <a:xfrm>
            <a:off x="257624" y="1524000"/>
            <a:ext cx="2485576" cy="4493624"/>
            <a:chOff x="457198" y="1404170"/>
            <a:chExt cx="2151750" cy="4114800"/>
          </a:xfrm>
        </p:grpSpPr>
        <p:grpSp>
          <p:nvGrpSpPr>
            <p:cNvPr id="14" name="Group 13">
              <a:extLst>
                <a:ext uri="{FF2B5EF4-FFF2-40B4-BE49-F238E27FC236}">
                  <a16:creationId xmlns:a16="http://schemas.microsoft.com/office/drawing/2014/main" id="{729A3B04-F13B-4B71-927F-D3E6B60E3E0E}"/>
                </a:ext>
              </a:extLst>
            </p:cNvPr>
            <p:cNvGrpSpPr/>
            <p:nvPr/>
          </p:nvGrpSpPr>
          <p:grpSpPr>
            <a:xfrm>
              <a:off x="457198" y="1404170"/>
              <a:ext cx="2151750" cy="4114800"/>
              <a:chOff x="457198" y="1404170"/>
              <a:chExt cx="2151750" cy="4114800"/>
            </a:xfrm>
            <a:effectLst>
              <a:outerShdw blurRad="50800" dist="38100" dir="2700000" algn="tl" rotWithShape="0">
                <a:prstClr val="black">
                  <a:alpha val="40000"/>
                </a:prstClr>
              </a:outerShdw>
            </a:effectLst>
          </p:grpSpPr>
          <p:pic>
            <p:nvPicPr>
              <p:cNvPr id="16" name="Picture 15">
                <a:extLst>
                  <a:ext uri="{FF2B5EF4-FFF2-40B4-BE49-F238E27FC236}">
                    <a16:creationId xmlns:a16="http://schemas.microsoft.com/office/drawing/2014/main" id="{4E1B6564-E2B4-4168-9F60-254CC069FFCC}"/>
                  </a:ext>
                  <a:ext uri="{C183D7F6-B498-43B3-948B-1728B52AA6E4}">
                    <adec:decorative xmlns:adec="http://schemas.microsoft.com/office/drawing/2017/decorative" val="1"/>
                  </a:ext>
                </a:extLst>
              </p:cNvPr>
              <p:cNvPicPr>
                <a:picLocks noChangeAspect="1"/>
              </p:cNvPicPr>
              <p:nvPr/>
            </p:nvPicPr>
            <p:blipFill rotWithShape="1">
              <a:blip r:embed="rId5"/>
              <a:srcRect l="-295" t="3511" r="295" b="984"/>
              <a:stretch/>
            </p:blipFill>
            <p:spPr>
              <a:xfrm>
                <a:off x="457198" y="1404170"/>
                <a:ext cx="2151750" cy="4114800"/>
              </a:xfrm>
              <a:prstGeom prst="rect">
                <a:avLst/>
              </a:prstGeom>
              <a:ln>
                <a:solidFill>
                  <a:schemeClr val="tx1"/>
                </a:solidFill>
              </a:ln>
              <a:effectLst/>
            </p:spPr>
          </p:pic>
          <p:sp>
            <p:nvSpPr>
              <p:cNvPr id="17" name="Rectangle 16">
                <a:extLst>
                  <a:ext uri="{FF2B5EF4-FFF2-40B4-BE49-F238E27FC236}">
                    <a16:creationId xmlns:a16="http://schemas.microsoft.com/office/drawing/2014/main" id="{D88E0959-73D1-4751-AC63-2D2C74D0B1D0}"/>
                  </a:ext>
                </a:extLst>
              </p:cNvPr>
              <p:cNvSpPr/>
              <p:nvPr/>
            </p:nvSpPr>
            <p:spPr>
              <a:xfrm>
                <a:off x="685800" y="3048000"/>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49446FD-0C8D-4A42-B363-BB4B490A7AE7}"/>
                  </a:ext>
                </a:extLst>
              </p:cNvPr>
              <p:cNvSpPr/>
              <p:nvPr/>
            </p:nvSpPr>
            <p:spPr>
              <a:xfrm>
                <a:off x="685800" y="3731624"/>
                <a:ext cx="762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43281103-65F9-4A06-A451-1D7BA539A684}"/>
                </a:ext>
              </a:extLst>
            </p:cNvPr>
            <p:cNvSpPr/>
            <p:nvPr/>
          </p:nvSpPr>
          <p:spPr>
            <a:xfrm>
              <a:off x="533400" y="1828800"/>
              <a:ext cx="2057400" cy="533400"/>
            </a:xfrm>
            <a:prstGeom prst="rect">
              <a:avLst/>
            </a:prstGeom>
            <a:solidFill>
              <a:srgbClr val="F3F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9492001-8FC5-40FD-B8EC-CC02BC6522AD}"/>
              </a:ext>
            </a:extLst>
          </p:cNvPr>
          <p:cNvGrpSpPr/>
          <p:nvPr/>
        </p:nvGrpSpPr>
        <p:grpSpPr>
          <a:xfrm>
            <a:off x="6429824" y="1523999"/>
            <a:ext cx="2485576" cy="4473575"/>
            <a:chOff x="3401271" y="1384300"/>
            <a:chExt cx="2148840" cy="4114800"/>
          </a:xfrm>
          <a:effectLst>
            <a:outerShdw blurRad="50800" dist="38100" dir="2700000" algn="tl" rotWithShape="0">
              <a:prstClr val="black">
                <a:alpha val="40000"/>
              </a:prstClr>
            </a:outerShdw>
          </a:effectLst>
        </p:grpSpPr>
        <p:pic>
          <p:nvPicPr>
            <p:cNvPr id="21" name="Picture 20" descr="Welcome &amp; Application Status View&#10;&#10;Screenshot of “Application Status” view. This Application Status allows the user to select from the 2021-22 or 2020-21 cycle years.">
              <a:extLst>
                <a:ext uri="{FF2B5EF4-FFF2-40B4-BE49-F238E27FC236}">
                  <a16:creationId xmlns:a16="http://schemas.microsoft.com/office/drawing/2014/main" id="{148D3113-B731-4612-AD0C-317AF99F075A}"/>
                </a:ext>
              </a:extLst>
            </p:cNvPr>
            <p:cNvPicPr preferRelativeResize="0">
              <a:picLocks/>
            </p:cNvPicPr>
            <p:nvPr/>
          </p:nvPicPr>
          <p:blipFill rotWithShape="1">
            <a:blip r:embed="rId6"/>
            <a:srcRect t="3029"/>
            <a:stretch/>
          </p:blipFill>
          <p:spPr>
            <a:xfrm>
              <a:off x="3401271" y="1384300"/>
              <a:ext cx="2148840" cy="4114800"/>
            </a:xfrm>
            <a:prstGeom prst="rect">
              <a:avLst/>
            </a:prstGeom>
            <a:ln>
              <a:solidFill>
                <a:schemeClr val="tx1"/>
              </a:solidFill>
            </a:ln>
          </p:spPr>
        </p:pic>
        <p:sp>
          <p:nvSpPr>
            <p:cNvPr id="22" name="Rectangle 21">
              <a:extLst>
                <a:ext uri="{FF2B5EF4-FFF2-40B4-BE49-F238E27FC236}">
                  <a16:creationId xmlns:a16="http://schemas.microsoft.com/office/drawing/2014/main" id="{4D6A61FC-9F95-40C7-8D1D-10C89D820190}"/>
                </a:ext>
              </a:extLst>
            </p:cNvPr>
            <p:cNvSpPr/>
            <p:nvPr/>
          </p:nvSpPr>
          <p:spPr>
            <a:xfrm>
              <a:off x="3499804" y="1756030"/>
              <a:ext cx="1948682" cy="277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lumMod val="50000"/>
                      <a:lumOff val="50000"/>
                    </a:schemeClr>
                  </a:solidFill>
                  <a:latin typeface="Arial" panose="020B0604020202020204" pitchFamily="34" charset="0"/>
                  <a:cs typeface="Arial" panose="020B0604020202020204" pitchFamily="34" charset="0"/>
                </a:rPr>
                <a:t>Welcome, Student</a:t>
              </a:r>
            </a:p>
          </p:txBody>
        </p:sp>
        <p:grpSp>
          <p:nvGrpSpPr>
            <p:cNvPr id="23" name="Group 22">
              <a:extLst>
                <a:ext uri="{FF2B5EF4-FFF2-40B4-BE49-F238E27FC236}">
                  <a16:creationId xmlns:a16="http://schemas.microsoft.com/office/drawing/2014/main" id="{98143B2D-9F68-4D08-B90A-65461AD6CD16}"/>
                </a:ext>
              </a:extLst>
            </p:cNvPr>
            <p:cNvGrpSpPr/>
            <p:nvPr/>
          </p:nvGrpSpPr>
          <p:grpSpPr>
            <a:xfrm>
              <a:off x="3530348" y="2417888"/>
              <a:ext cx="1923112" cy="1520001"/>
              <a:chOff x="3129967" y="2433263"/>
              <a:chExt cx="1923112" cy="1520001"/>
            </a:xfrm>
          </p:grpSpPr>
          <p:sp>
            <p:nvSpPr>
              <p:cNvPr id="24" name="Rectangle 23">
                <a:extLst>
                  <a:ext uri="{FF2B5EF4-FFF2-40B4-BE49-F238E27FC236}">
                    <a16:creationId xmlns:a16="http://schemas.microsoft.com/office/drawing/2014/main" id="{0DC3018C-207C-497E-8280-5DCCF378E71A}"/>
                  </a:ext>
                </a:extLst>
              </p:cNvPr>
              <p:cNvSpPr/>
              <p:nvPr/>
            </p:nvSpPr>
            <p:spPr>
              <a:xfrm>
                <a:off x="3191856" y="2465013"/>
                <a:ext cx="827061" cy="2776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rgbClr val="0079A4"/>
                    </a:solidFill>
                    <a:latin typeface="Arial" panose="020B0604020202020204" pitchFamily="34" charset="0"/>
                    <a:ea typeface="Verdana" panose="020B0604030504040204" pitchFamily="34" charset="0"/>
                    <a:cs typeface="Arial" panose="020B0604020202020204" pitchFamily="34" charset="0"/>
                  </a:rPr>
                  <a:t>2022-23</a:t>
                </a:r>
              </a:p>
            </p:txBody>
          </p:sp>
          <p:sp>
            <p:nvSpPr>
              <p:cNvPr id="25" name="Rectangle 24">
                <a:extLst>
                  <a:ext uri="{FF2B5EF4-FFF2-40B4-BE49-F238E27FC236}">
                    <a16:creationId xmlns:a16="http://schemas.microsoft.com/office/drawing/2014/main" id="{86B64634-3242-44F1-B905-1E671BEBD587}"/>
                  </a:ext>
                </a:extLst>
              </p:cNvPr>
              <p:cNvSpPr/>
              <p:nvPr/>
            </p:nvSpPr>
            <p:spPr>
              <a:xfrm>
                <a:off x="4100579" y="2433263"/>
                <a:ext cx="952500" cy="367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latin typeface="Arial" panose="020B0604020202020204" pitchFamily="34" charset="0"/>
                    <a:cs typeface="Arial" panose="020B0604020202020204" pitchFamily="34" charset="0"/>
                  </a:rPr>
                  <a:t>2021-22</a:t>
                </a:r>
              </a:p>
            </p:txBody>
          </p:sp>
          <p:sp>
            <p:nvSpPr>
              <p:cNvPr id="26" name="Rectangle 25">
                <a:extLst>
                  <a:ext uri="{FF2B5EF4-FFF2-40B4-BE49-F238E27FC236}">
                    <a16:creationId xmlns:a16="http://schemas.microsoft.com/office/drawing/2014/main" id="{125BE08E-A20D-4891-9FA7-C18B5C4B9A28}"/>
                  </a:ext>
                </a:extLst>
              </p:cNvPr>
              <p:cNvSpPr/>
              <p:nvPr/>
            </p:nvSpPr>
            <p:spPr>
              <a:xfrm>
                <a:off x="3129967" y="2960192"/>
                <a:ext cx="1895052" cy="3679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dirty="0">
                    <a:solidFill>
                      <a:schemeClr val="tx1"/>
                    </a:solidFill>
                    <a:latin typeface="Arial Narrow" panose="020B0606020202030204" pitchFamily="34" charset="0"/>
                    <a:cs typeface="Arial" panose="020B0604020202020204" pitchFamily="34" charset="0"/>
                  </a:rPr>
                  <a:t>Current 2022-23 Application Status</a:t>
                </a:r>
                <a:endParaRPr lang="en-US" sz="1050" dirty="0">
                  <a:solidFill>
                    <a:schemeClr val="tx1"/>
                  </a:solidFill>
                  <a:latin typeface="Arial Narrow" panose="020B0606020202030204" pitchFamily="34" charset="0"/>
                </a:endParaRPr>
              </a:p>
            </p:txBody>
          </p:sp>
          <p:sp>
            <p:nvSpPr>
              <p:cNvPr id="27" name="Rectangle 26">
                <a:extLst>
                  <a:ext uri="{FF2B5EF4-FFF2-40B4-BE49-F238E27FC236}">
                    <a16:creationId xmlns:a16="http://schemas.microsoft.com/office/drawing/2014/main" id="{2F8052A3-570A-49FB-863B-56EA50DDD257}"/>
                  </a:ext>
                </a:extLst>
              </p:cNvPr>
              <p:cNvSpPr/>
              <p:nvPr/>
            </p:nvSpPr>
            <p:spPr>
              <a:xfrm>
                <a:off x="3129968" y="3675641"/>
                <a:ext cx="1895052" cy="277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50" dirty="0">
                    <a:solidFill>
                      <a:schemeClr val="tx1"/>
                    </a:solidFill>
                    <a:latin typeface="Arial Narrow" panose="020B0606020202030204" pitchFamily="34" charset="0"/>
                    <a:cs typeface="Arial" panose="020B0604020202020204" pitchFamily="34" charset="0"/>
                  </a:rPr>
                  <a:t>You have not started your 2022-23 FAFSA form.</a:t>
                </a:r>
              </a:p>
            </p:txBody>
          </p:sp>
        </p:grpSp>
      </p:grpSp>
    </p:spTree>
    <p:extLst>
      <p:ext uri="{BB962C8B-B14F-4D97-AF65-F5344CB8AC3E}">
        <p14:creationId xmlns:p14="http://schemas.microsoft.com/office/powerpoint/2010/main" val="323955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14600"/>
            <a:ext cx="7745505" cy="3336924"/>
          </a:xfrm>
        </p:spPr>
        <p:txBody>
          <a:bodyPr/>
          <a:lstStyle/>
          <a:p>
            <a:r>
              <a:rPr lang="en-US" dirty="0">
                <a:latin typeface="Arial" panose="020B0604020202020204" pitchFamily="34" charset="0"/>
                <a:cs typeface="Arial" panose="020B0604020202020204" pitchFamily="34" charset="0"/>
              </a:rPr>
              <a:t>May be filed at any time during an academic year, but no earlier than October 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prior to the academic year for which the student requests aid</a:t>
            </a:r>
          </a:p>
          <a:p>
            <a:endParaRPr lang="en-US" dirty="0">
              <a:solidFill>
                <a:schemeClr val="tx1"/>
              </a:solidFill>
            </a:endParaRPr>
          </a:p>
          <a:p>
            <a:r>
              <a:rPr lang="en-US" dirty="0">
                <a:solidFill>
                  <a:schemeClr val="tx1"/>
                </a:solidFill>
              </a:rPr>
              <a:t>Starting October 1, 2021, students can begin FAFSA for 2022-23 academic year using prior year info. </a:t>
            </a:r>
          </a:p>
          <a:p>
            <a:pPr lvl="1"/>
            <a:r>
              <a:rPr lang="en-US" dirty="0"/>
              <a:t>2020 Tax Info</a:t>
            </a:r>
          </a:p>
        </p:txBody>
      </p:sp>
      <p:sp>
        <p:nvSpPr>
          <p:cNvPr id="3" name="Title 2"/>
          <p:cNvSpPr>
            <a:spLocks noGrp="1"/>
          </p:cNvSpPr>
          <p:nvPr>
            <p:ph type="title"/>
          </p:nvPr>
        </p:nvSpPr>
        <p:spPr>
          <a:xfrm>
            <a:off x="699247" y="732389"/>
            <a:ext cx="7756263" cy="1054250"/>
          </a:xfrm>
        </p:spPr>
        <p:txBody>
          <a:bodyPr/>
          <a:lstStyle/>
          <a:p>
            <a:r>
              <a:rPr lang="en-US" dirty="0"/>
              <a:t>FAFSA: Prior-Prior Year</a:t>
            </a:r>
          </a:p>
        </p:txBody>
      </p:sp>
    </p:spTree>
    <p:extLst>
      <p:ext uri="{BB962C8B-B14F-4D97-AF65-F5344CB8AC3E}">
        <p14:creationId xmlns:p14="http://schemas.microsoft.com/office/powerpoint/2010/main" val="26215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06743" y="2024241"/>
            <a:ext cx="3506788" cy="3593922"/>
          </a:xfrm>
        </p:spPr>
        <p:txBody>
          <a:bodyPr>
            <a:normAutofit lnSpcReduction="10000"/>
          </a:bodyPr>
          <a:lstStyle/>
          <a:p>
            <a:r>
              <a:rPr lang="en-US" dirty="0"/>
              <a:t>The IRS Data Retrieval Tool allows students and parents to access the IRS tax return information. </a:t>
            </a:r>
          </a:p>
          <a:p>
            <a:endParaRPr lang="en-US" dirty="0"/>
          </a:p>
          <a:p>
            <a:r>
              <a:rPr lang="en-US" dirty="0"/>
              <a:t>Transfer the data directly into their FAFSA from the IRS Web database.</a:t>
            </a:r>
          </a:p>
        </p:txBody>
      </p:sp>
      <p:sp>
        <p:nvSpPr>
          <p:cNvPr id="3" name="Title 2"/>
          <p:cNvSpPr>
            <a:spLocks noGrp="1"/>
          </p:cNvSpPr>
          <p:nvPr>
            <p:ph type="title"/>
          </p:nvPr>
        </p:nvSpPr>
        <p:spPr>
          <a:xfrm>
            <a:off x="688490" y="851529"/>
            <a:ext cx="7756263" cy="748671"/>
          </a:xfrm>
        </p:spPr>
        <p:txBody>
          <a:bodyPr>
            <a:noAutofit/>
          </a:bodyPr>
          <a:lstStyle/>
          <a:p>
            <a:r>
              <a:rPr lang="en-US" sz="3600" dirty="0">
                <a:solidFill>
                  <a:schemeClr val="tx2">
                    <a:lumMod val="90000"/>
                    <a:lumOff val="10000"/>
                  </a:schemeClr>
                </a:solidFill>
              </a:rPr>
              <a:t>IRS Data Retrieval Tool (IRS DRT)</a:t>
            </a:r>
          </a:p>
        </p:txBody>
      </p:sp>
      <p:pic>
        <p:nvPicPr>
          <p:cNvPr id="1028" name="Picture 4" descr="https://www.edvisors.com/media/images/fafsa-screen-shots/fafsa-student-tax-inform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1" y="2051669"/>
            <a:ext cx="4213530" cy="4806331"/>
          </a:xfrm>
          <a:prstGeom prst="rect">
            <a:avLst/>
          </a:prstGeom>
          <a:noFill/>
          <a:extLst>
            <a:ext uri="{909E8E84-426E-40DD-AFC4-6F175D3DCCD1}">
              <a14:hiddenFill xmlns:a14="http://schemas.microsoft.com/office/drawing/2010/main">
                <a:solidFill>
                  <a:srgbClr val="FFFFFF"/>
                </a:solidFill>
              </a14:hiddenFill>
            </a:ext>
          </a:extLst>
        </p:spPr>
      </p:pic>
      <p:sp>
        <p:nvSpPr>
          <p:cNvPr id="8" name="Left Arrow 7"/>
          <p:cNvSpPr/>
          <p:nvPr/>
        </p:nvSpPr>
        <p:spPr>
          <a:xfrm rot="1124087">
            <a:off x="6168412" y="2834284"/>
            <a:ext cx="1066800" cy="152400"/>
          </a:xfrm>
          <a:prstGeom prst="left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400800" y="5519501"/>
            <a:ext cx="1219200" cy="634371"/>
          </a:xfrm>
          <a:prstGeom prst="ellipse">
            <a:avLst/>
          </a:prstGeom>
          <a:noFill/>
          <a:ln w="76200" cmpd="sng">
            <a:solidFill>
              <a:srgbClr val="00B05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749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75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p:cTn id="21" dur="500" fill="hold"/>
                                        <p:tgtEl>
                                          <p:spTgt spid="1028"/>
                                        </p:tgtEl>
                                        <p:attrNameLst>
                                          <p:attrName>ppt_w</p:attrName>
                                        </p:attrNameLst>
                                      </p:cBhvr>
                                      <p:tavLst>
                                        <p:tav tm="0">
                                          <p:val>
                                            <p:fltVal val="0"/>
                                          </p:val>
                                        </p:tav>
                                        <p:tav tm="100000">
                                          <p:val>
                                            <p:strVal val="#ppt_w"/>
                                          </p:val>
                                        </p:tav>
                                      </p:tavLst>
                                    </p:anim>
                                    <p:anim calcmode="lin" valueType="num">
                                      <p:cBhvr>
                                        <p:cTn id="22" dur="500" fill="hold"/>
                                        <p:tgtEl>
                                          <p:spTgt spid="1028"/>
                                        </p:tgtEl>
                                        <p:attrNameLst>
                                          <p:attrName>ppt_h</p:attrName>
                                        </p:attrNameLst>
                                      </p:cBhvr>
                                      <p:tavLst>
                                        <p:tav tm="0">
                                          <p:val>
                                            <p:fltVal val="0"/>
                                          </p:val>
                                        </p:tav>
                                        <p:tav tm="100000">
                                          <p:val>
                                            <p:strVal val="#ppt_h"/>
                                          </p:val>
                                        </p:tav>
                                      </p:tavLst>
                                    </p:anim>
                                    <p:animEffect transition="in" filter="fade">
                                      <p:cBhvr>
                                        <p:cTn id="23" dur="500"/>
                                        <p:tgtEl>
                                          <p:spTgt spid="1028"/>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fltVal val="0"/>
                                          </p:val>
                                        </p:tav>
                                        <p:tav tm="100000">
                                          <p:val>
                                            <p:strVal val="#ppt_w"/>
                                          </p:val>
                                        </p:tav>
                                      </p:tavLst>
                                    </p:anim>
                                    <p:anim calcmode="lin" valueType="num">
                                      <p:cBhvr>
                                        <p:cTn id="29" dur="1000" fill="hold"/>
                                        <p:tgtEl>
                                          <p:spTgt spid="8"/>
                                        </p:tgtEl>
                                        <p:attrNameLst>
                                          <p:attrName>ppt_h</p:attrName>
                                        </p:attrNameLst>
                                      </p:cBhvr>
                                      <p:tavLst>
                                        <p:tav tm="0">
                                          <p:val>
                                            <p:fltVal val="0"/>
                                          </p:val>
                                        </p:tav>
                                        <p:tav tm="100000">
                                          <p:val>
                                            <p:strVal val="#ppt_h"/>
                                          </p:val>
                                        </p:tav>
                                      </p:tavLst>
                                    </p:anim>
                                    <p:anim calcmode="lin" valueType="num">
                                      <p:cBhvr>
                                        <p:cTn id="30" dur="1000" fill="hold"/>
                                        <p:tgtEl>
                                          <p:spTgt spid="8"/>
                                        </p:tgtEl>
                                        <p:attrNameLst>
                                          <p:attrName>style.rotation</p:attrName>
                                        </p:attrNameLst>
                                      </p:cBhvr>
                                      <p:tavLst>
                                        <p:tav tm="0">
                                          <p:val>
                                            <p:fltVal val="90"/>
                                          </p:val>
                                        </p:tav>
                                        <p:tav tm="100000">
                                          <p:val>
                                            <p:fltVal val="0"/>
                                          </p:val>
                                        </p:tav>
                                      </p:tavLst>
                                    </p:anim>
                                    <p:animEffect transition="in" filter="fade">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heel(1)">
                                      <p:cBhvr>
                                        <p:cTn id="3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514600"/>
            <a:ext cx="7745505" cy="3336924"/>
          </a:xfrm>
        </p:spPr>
        <p:txBody>
          <a:bodyPr/>
          <a:lstStyle/>
          <a:p>
            <a:r>
              <a:rPr lang="en-US" dirty="0">
                <a:solidFill>
                  <a:schemeClr val="tx1"/>
                </a:solidFill>
              </a:rPr>
              <a:t>Student</a:t>
            </a:r>
          </a:p>
          <a:p>
            <a:pPr lvl="1"/>
            <a:r>
              <a:rPr lang="en-US" dirty="0">
                <a:solidFill>
                  <a:schemeClr val="tx1"/>
                </a:solidFill>
              </a:rPr>
              <a:t>Demographic</a:t>
            </a:r>
          </a:p>
          <a:p>
            <a:pPr lvl="1"/>
            <a:r>
              <a:rPr lang="en-US" dirty="0">
                <a:solidFill>
                  <a:schemeClr val="tx1"/>
                </a:solidFill>
              </a:rPr>
              <a:t>Income if earned</a:t>
            </a:r>
          </a:p>
          <a:p>
            <a:endParaRPr lang="en-US" dirty="0">
              <a:solidFill>
                <a:schemeClr val="tx1"/>
              </a:solidFill>
            </a:endParaRPr>
          </a:p>
          <a:p>
            <a:r>
              <a:rPr lang="en-US" dirty="0">
                <a:solidFill>
                  <a:schemeClr val="tx1"/>
                </a:solidFill>
              </a:rPr>
              <a:t>Parent</a:t>
            </a:r>
          </a:p>
          <a:p>
            <a:pPr lvl="1"/>
            <a:r>
              <a:rPr lang="en-US" dirty="0">
                <a:solidFill>
                  <a:schemeClr val="tx1"/>
                </a:solidFill>
              </a:rPr>
              <a:t>All parents in the household</a:t>
            </a:r>
          </a:p>
          <a:p>
            <a:pPr lvl="1"/>
            <a:endParaRPr lang="en-US" dirty="0"/>
          </a:p>
        </p:txBody>
      </p:sp>
      <p:sp>
        <p:nvSpPr>
          <p:cNvPr id="3" name="Title 2"/>
          <p:cNvSpPr>
            <a:spLocks noGrp="1"/>
          </p:cNvSpPr>
          <p:nvPr>
            <p:ph type="title"/>
          </p:nvPr>
        </p:nvSpPr>
        <p:spPr>
          <a:xfrm>
            <a:off x="699247" y="732389"/>
            <a:ext cx="7756263" cy="1054250"/>
          </a:xfrm>
        </p:spPr>
        <p:txBody>
          <a:bodyPr/>
          <a:lstStyle/>
          <a:p>
            <a:r>
              <a:rPr lang="en-US" dirty="0"/>
              <a:t>Who’s data is entered?</a:t>
            </a:r>
          </a:p>
        </p:txBody>
      </p:sp>
    </p:spTree>
    <p:extLst>
      <p:ext uri="{BB962C8B-B14F-4D97-AF65-F5344CB8AC3E}">
        <p14:creationId xmlns:p14="http://schemas.microsoft.com/office/powerpoint/2010/main" val="247539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1"/>
            <a:ext cx="8077200" cy="2057400"/>
          </a:xfrm>
        </p:spPr>
        <p:txBody>
          <a:bodyPr>
            <a:noAutofit/>
          </a:bodyPr>
          <a:lstStyle/>
          <a:p>
            <a:r>
              <a:rPr lang="en-US" sz="4000" dirty="0"/>
              <a:t>How is all of </a:t>
            </a:r>
            <a:r>
              <a:rPr lang="en-US" sz="4000"/>
              <a:t>this </a:t>
            </a:r>
            <a:br>
              <a:rPr lang="en-US" sz="4000"/>
            </a:br>
            <a:r>
              <a:rPr lang="en-US" sz="4000"/>
              <a:t>information used?</a:t>
            </a:r>
            <a:endParaRPr lang="en-US" sz="2000" dirty="0"/>
          </a:p>
        </p:txBody>
      </p:sp>
    </p:spTree>
    <p:extLst>
      <p:ext uri="{BB962C8B-B14F-4D97-AF65-F5344CB8AC3E}">
        <p14:creationId xmlns:p14="http://schemas.microsoft.com/office/powerpoint/2010/main" val="4398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09800"/>
            <a:ext cx="7745505" cy="3641724"/>
          </a:xfrm>
        </p:spPr>
        <p:txBody>
          <a:bodyPr>
            <a:normAutofit/>
          </a:bodyPr>
          <a:lstStyle/>
          <a:p>
            <a:r>
              <a:rPr lang="en-US" sz="2800" dirty="0">
                <a:solidFill>
                  <a:schemeClr val="tx1"/>
                </a:solidFill>
              </a:rPr>
              <a:t>Calculated by formula in FAFSA  </a:t>
            </a:r>
          </a:p>
          <a:p>
            <a:endParaRPr lang="en-US" sz="2800" dirty="0">
              <a:solidFill>
                <a:schemeClr val="tx1"/>
              </a:solidFill>
            </a:endParaRPr>
          </a:p>
          <a:p>
            <a:r>
              <a:rPr lang="en-US" sz="2800" dirty="0">
                <a:solidFill>
                  <a:schemeClr val="tx1"/>
                </a:solidFill>
              </a:rPr>
              <a:t>Stays the same regardless of college </a:t>
            </a:r>
          </a:p>
          <a:p>
            <a:endParaRPr lang="en-US" sz="2800" dirty="0">
              <a:solidFill>
                <a:schemeClr val="tx1"/>
              </a:solidFill>
            </a:endParaRPr>
          </a:p>
          <a:p>
            <a:r>
              <a:rPr lang="en-US" sz="2800" dirty="0">
                <a:solidFill>
                  <a:schemeClr val="tx1"/>
                </a:solidFill>
              </a:rPr>
              <a:t>Amount a family can </a:t>
            </a:r>
            <a:r>
              <a:rPr lang="en-US" sz="2800" u="sng" dirty="0">
                <a:solidFill>
                  <a:schemeClr val="tx1"/>
                </a:solidFill>
              </a:rPr>
              <a:t>reasonably be expected </a:t>
            </a:r>
            <a:r>
              <a:rPr lang="en-US" sz="2800" dirty="0">
                <a:solidFill>
                  <a:schemeClr val="tx1"/>
                </a:solidFill>
              </a:rPr>
              <a:t>to contribute per academic year of education</a:t>
            </a:r>
          </a:p>
          <a:p>
            <a:endParaRPr lang="en-US" sz="2800" dirty="0">
              <a:solidFill>
                <a:schemeClr val="tx1"/>
              </a:solidFill>
            </a:endParaRPr>
          </a:p>
          <a:p>
            <a:endParaRPr lang="en-US" sz="2800" dirty="0">
              <a:solidFill>
                <a:schemeClr val="tx1"/>
              </a:solidFill>
            </a:endParaRPr>
          </a:p>
        </p:txBody>
      </p:sp>
      <p:sp>
        <p:nvSpPr>
          <p:cNvPr id="3" name="Title 2"/>
          <p:cNvSpPr>
            <a:spLocks noGrp="1"/>
          </p:cNvSpPr>
          <p:nvPr>
            <p:ph type="title"/>
          </p:nvPr>
        </p:nvSpPr>
        <p:spPr>
          <a:xfrm>
            <a:off x="533400" y="838200"/>
            <a:ext cx="8801100" cy="914400"/>
          </a:xfrm>
        </p:spPr>
        <p:txBody>
          <a:bodyPr>
            <a:normAutofit/>
          </a:bodyPr>
          <a:lstStyle/>
          <a:p>
            <a:r>
              <a:rPr lang="en-US" sz="2800" dirty="0"/>
              <a:t>What is the Expected Family Contribution (EFC)?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75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p:cTn id="21"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22"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3"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09800"/>
            <a:ext cx="7745505" cy="3641724"/>
          </a:xfrm>
        </p:spPr>
        <p:txBody>
          <a:bodyPr>
            <a:normAutofit lnSpcReduction="10000"/>
          </a:bodyPr>
          <a:lstStyle/>
          <a:p>
            <a:r>
              <a:rPr lang="en-US" sz="2800" dirty="0">
                <a:solidFill>
                  <a:schemeClr val="tx1"/>
                </a:solidFill>
              </a:rPr>
              <a:t>Tax Info</a:t>
            </a:r>
          </a:p>
          <a:p>
            <a:pPr lvl="1"/>
            <a:r>
              <a:rPr lang="en-US" sz="2600" dirty="0">
                <a:solidFill>
                  <a:schemeClr val="tx1"/>
                </a:solidFill>
              </a:rPr>
              <a:t>AGI, Taxes, Earnings</a:t>
            </a:r>
          </a:p>
          <a:p>
            <a:r>
              <a:rPr lang="en-US" sz="2800" dirty="0">
                <a:solidFill>
                  <a:schemeClr val="tx1"/>
                </a:solidFill>
              </a:rPr>
              <a:t>Current Financial Info</a:t>
            </a:r>
          </a:p>
          <a:p>
            <a:pPr lvl="1"/>
            <a:r>
              <a:rPr lang="en-US" sz="2600" dirty="0">
                <a:solidFill>
                  <a:schemeClr val="tx1"/>
                </a:solidFill>
              </a:rPr>
              <a:t>Cash/Savings, Investments, Business/Farm income</a:t>
            </a:r>
          </a:p>
          <a:p>
            <a:r>
              <a:rPr lang="en-US" sz="2800" dirty="0">
                <a:solidFill>
                  <a:schemeClr val="tx1"/>
                </a:solidFill>
              </a:rPr>
              <a:t>Number in Household	</a:t>
            </a:r>
          </a:p>
          <a:p>
            <a:pPr lvl="1"/>
            <a:r>
              <a:rPr lang="en-US" sz="2600" dirty="0">
                <a:solidFill>
                  <a:schemeClr val="tx1"/>
                </a:solidFill>
              </a:rPr>
              <a:t>Number in College</a:t>
            </a:r>
          </a:p>
          <a:p>
            <a:r>
              <a:rPr lang="en-US" sz="2800" dirty="0">
                <a:solidFill>
                  <a:schemeClr val="tx1"/>
                </a:solidFill>
              </a:rPr>
              <a:t>Untaxed Income</a:t>
            </a:r>
          </a:p>
          <a:p>
            <a:pPr lvl="1"/>
            <a:endParaRPr lang="en-US" sz="2600" dirty="0">
              <a:solidFill>
                <a:schemeClr val="tx1"/>
              </a:solidFill>
            </a:endParaRPr>
          </a:p>
          <a:p>
            <a:endParaRPr lang="en-US" sz="2800" dirty="0">
              <a:solidFill>
                <a:schemeClr val="tx1"/>
              </a:solidFill>
            </a:endParaRPr>
          </a:p>
          <a:p>
            <a:endParaRPr lang="en-US" sz="2800" dirty="0">
              <a:solidFill>
                <a:schemeClr val="tx1"/>
              </a:solidFill>
            </a:endParaRPr>
          </a:p>
        </p:txBody>
      </p:sp>
      <p:sp>
        <p:nvSpPr>
          <p:cNvPr id="3" name="Title 2"/>
          <p:cNvSpPr>
            <a:spLocks noGrp="1"/>
          </p:cNvSpPr>
          <p:nvPr>
            <p:ph type="title"/>
          </p:nvPr>
        </p:nvSpPr>
        <p:spPr>
          <a:xfrm>
            <a:off x="533400" y="838200"/>
            <a:ext cx="8801100" cy="914400"/>
          </a:xfrm>
        </p:spPr>
        <p:txBody>
          <a:bodyPr>
            <a:normAutofit/>
          </a:bodyPr>
          <a:lstStyle/>
          <a:p>
            <a:r>
              <a:rPr lang="en-US" sz="2800" dirty="0"/>
              <a:t>High Impact Information &amp; EFC </a:t>
            </a:r>
          </a:p>
        </p:txBody>
      </p:sp>
    </p:spTree>
    <p:extLst>
      <p:ext uri="{BB962C8B-B14F-4D97-AF65-F5344CB8AC3E}">
        <p14:creationId xmlns:p14="http://schemas.microsoft.com/office/powerpoint/2010/main" val="193377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75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20"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1" dur="750"/>
                                        <p:tgtEl>
                                          <p:spTgt spid="2">
                                            <p:txEl>
                                              <p:pRg st="2" end="2"/>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p:cTn id="24"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5"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6" dur="75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p:cTn id="31"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32"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3" dur="750"/>
                                        <p:tgtEl>
                                          <p:spTgt spid="2">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 calcmode="lin" valueType="num">
                                      <p:cBhvr>
                                        <p:cTn id="36" dur="750" fill="hold"/>
                                        <p:tgtEl>
                                          <p:spTgt spid="2">
                                            <p:txEl>
                                              <p:pRg st="5" end="5"/>
                                            </p:txEl>
                                          </p:spTgt>
                                        </p:tgtEl>
                                        <p:attrNameLst>
                                          <p:attrName>ppt_w</p:attrName>
                                        </p:attrNameLst>
                                      </p:cBhvr>
                                      <p:tavLst>
                                        <p:tav tm="0">
                                          <p:val>
                                            <p:fltVal val="0"/>
                                          </p:val>
                                        </p:tav>
                                        <p:tav tm="100000">
                                          <p:val>
                                            <p:strVal val="#ppt_w"/>
                                          </p:val>
                                        </p:tav>
                                      </p:tavLst>
                                    </p:anim>
                                    <p:anim calcmode="lin" valueType="num">
                                      <p:cBhvr>
                                        <p:cTn id="37" dur="75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8" dur="750"/>
                                        <p:tgtEl>
                                          <p:spTgt spid="2">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75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75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5" dur="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0"/>
            <a:ext cx="7745505" cy="4038600"/>
          </a:xfrm>
          <a:noFill/>
        </p:spPr>
        <p:txBody>
          <a:bodyPr>
            <a:normAutofit fontScale="85000" lnSpcReduction="20000"/>
          </a:bodyPr>
          <a:lstStyle/>
          <a:p>
            <a:r>
              <a:rPr lang="en-US" sz="3000" dirty="0" err="1">
                <a:solidFill>
                  <a:schemeClr val="tx1"/>
                </a:solidFill>
              </a:rPr>
              <a:t>CollegeBoard</a:t>
            </a:r>
            <a:r>
              <a:rPr lang="en-US" sz="3000" dirty="0">
                <a:solidFill>
                  <a:schemeClr val="tx1"/>
                </a:solidFill>
              </a:rPr>
              <a:t> Financial reporting</a:t>
            </a:r>
          </a:p>
          <a:p>
            <a:r>
              <a:rPr lang="en-US" sz="3000" dirty="0">
                <a:solidFill>
                  <a:schemeClr val="tx1"/>
                </a:solidFill>
              </a:rPr>
              <a:t>Used to determine need for institutional aid</a:t>
            </a:r>
          </a:p>
          <a:p>
            <a:r>
              <a:rPr lang="en-US" sz="3000" dirty="0">
                <a:solidFill>
                  <a:schemeClr val="tx1"/>
                </a:solidFill>
              </a:rPr>
              <a:t>Uses 2 years of financial data</a:t>
            </a:r>
          </a:p>
          <a:p>
            <a:pPr lvl="1"/>
            <a:r>
              <a:rPr lang="en-US" sz="2600" dirty="0"/>
              <a:t>Includes private assets in EFC calculation</a:t>
            </a:r>
          </a:p>
          <a:p>
            <a:r>
              <a:rPr lang="en-US" sz="3000" dirty="0">
                <a:solidFill>
                  <a:srgbClr val="000000"/>
                </a:solidFill>
              </a:rPr>
              <a:t>Fee for initial application and one college report is $25.  </a:t>
            </a:r>
          </a:p>
          <a:p>
            <a:pPr lvl="1"/>
            <a:r>
              <a:rPr lang="en-US" sz="2600" dirty="0">
                <a:solidFill>
                  <a:srgbClr val="000000"/>
                </a:solidFill>
              </a:rPr>
              <a:t>Additional reports are $16</a:t>
            </a:r>
          </a:p>
          <a:p>
            <a:pPr lvl="1"/>
            <a:r>
              <a:rPr lang="en-US" sz="2600" dirty="0">
                <a:solidFill>
                  <a:srgbClr val="000000"/>
                </a:solidFill>
              </a:rPr>
              <a:t>Free to families making less thank $100k</a:t>
            </a:r>
          </a:p>
          <a:p>
            <a:r>
              <a:rPr lang="en-US" sz="3000" dirty="0">
                <a:solidFill>
                  <a:srgbClr val="000000"/>
                </a:solidFill>
              </a:rPr>
              <a:t>Used by approx. 400 colleges and scholarship programs</a:t>
            </a:r>
          </a:p>
          <a:p>
            <a:pPr lvl="1"/>
            <a:r>
              <a:rPr lang="en-US" sz="2600" dirty="0">
                <a:solidFill>
                  <a:srgbClr val="000000"/>
                </a:solidFill>
              </a:rPr>
              <a:t>Only 3 in MD</a:t>
            </a:r>
          </a:p>
          <a:p>
            <a:endParaRPr lang="en-US" dirty="0">
              <a:solidFill>
                <a:schemeClr val="tx1"/>
              </a:solidFill>
            </a:endParaRPr>
          </a:p>
          <a:p>
            <a:endParaRPr lang="en-US" b="1" dirty="0">
              <a:solidFill>
                <a:schemeClr val="accent1"/>
              </a:solidFill>
            </a:endParaRPr>
          </a:p>
        </p:txBody>
      </p:sp>
      <p:sp>
        <p:nvSpPr>
          <p:cNvPr id="3" name="Title 2"/>
          <p:cNvSpPr>
            <a:spLocks noGrp="1"/>
          </p:cNvSpPr>
          <p:nvPr>
            <p:ph type="title"/>
          </p:nvPr>
        </p:nvSpPr>
        <p:spPr>
          <a:xfrm>
            <a:off x="678465" y="838200"/>
            <a:ext cx="7756263" cy="1054250"/>
          </a:xfrm>
        </p:spPr>
        <p:txBody>
          <a:bodyPr/>
          <a:lstStyle/>
          <a:p>
            <a:r>
              <a:rPr lang="en-US" dirty="0"/>
              <a:t>CSS Profile</a:t>
            </a:r>
          </a:p>
        </p:txBody>
      </p:sp>
    </p:spTree>
    <p:extLst>
      <p:ext uri="{BB962C8B-B14F-4D97-AF65-F5344CB8AC3E}">
        <p14:creationId xmlns:p14="http://schemas.microsoft.com/office/powerpoint/2010/main" val="162241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75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750"/>
                                        <p:tgtEl>
                                          <p:spTgt spid="2">
                                            <p:txEl>
                                              <p:pRg st="2" end="2"/>
                                            </p:txEl>
                                          </p:spTgt>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 calcmode="lin" valueType="num">
                                      <p:cBhvr>
                                        <p:cTn id="26"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7"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8" dur="75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 calcmode="lin" valueType="num">
                                      <p:cBhvr>
                                        <p:cTn id="33"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34"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5" dur="750"/>
                                        <p:tgtEl>
                                          <p:spTgt spid="2">
                                            <p:txEl>
                                              <p:pRg st="4" end="4"/>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 calcmode="lin" valueType="num">
                                      <p:cBhvr>
                                        <p:cTn id="38" dur="750" fill="hold"/>
                                        <p:tgtEl>
                                          <p:spTgt spid="2">
                                            <p:txEl>
                                              <p:pRg st="5" end="5"/>
                                            </p:txEl>
                                          </p:spTgt>
                                        </p:tgtEl>
                                        <p:attrNameLst>
                                          <p:attrName>ppt_w</p:attrName>
                                        </p:attrNameLst>
                                      </p:cBhvr>
                                      <p:tavLst>
                                        <p:tav tm="0">
                                          <p:val>
                                            <p:fltVal val="0"/>
                                          </p:val>
                                        </p:tav>
                                        <p:tav tm="100000">
                                          <p:val>
                                            <p:strVal val="#ppt_w"/>
                                          </p:val>
                                        </p:tav>
                                      </p:tavLst>
                                    </p:anim>
                                    <p:anim calcmode="lin" valueType="num">
                                      <p:cBhvr>
                                        <p:cTn id="39" dur="75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40" dur="750"/>
                                        <p:tgtEl>
                                          <p:spTgt spid="2">
                                            <p:txEl>
                                              <p:pRg st="5" end="5"/>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p:cTn id="43" dur="750" fill="hold"/>
                                        <p:tgtEl>
                                          <p:spTgt spid="2">
                                            <p:txEl>
                                              <p:pRg st="6" end="6"/>
                                            </p:txEl>
                                          </p:spTgt>
                                        </p:tgtEl>
                                        <p:attrNameLst>
                                          <p:attrName>ppt_w</p:attrName>
                                        </p:attrNameLst>
                                      </p:cBhvr>
                                      <p:tavLst>
                                        <p:tav tm="0">
                                          <p:val>
                                            <p:fltVal val="0"/>
                                          </p:val>
                                        </p:tav>
                                        <p:tav tm="100000">
                                          <p:val>
                                            <p:strVal val="#ppt_w"/>
                                          </p:val>
                                        </p:tav>
                                      </p:tavLst>
                                    </p:anim>
                                    <p:anim calcmode="lin" valueType="num">
                                      <p:cBhvr>
                                        <p:cTn id="44" dur="75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5" dur="750"/>
                                        <p:tgtEl>
                                          <p:spTgt spid="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
                                            <p:txEl>
                                              <p:pRg st="7" end="7"/>
                                            </p:txEl>
                                          </p:spTgt>
                                        </p:tgtEl>
                                        <p:attrNameLst>
                                          <p:attrName>style.visibility</p:attrName>
                                        </p:attrNameLst>
                                      </p:cBhvr>
                                      <p:to>
                                        <p:strVal val="visible"/>
                                      </p:to>
                                    </p:set>
                                    <p:anim calcmode="lin" valueType="num">
                                      <p:cBhvr>
                                        <p:cTn id="50" dur="750" fill="hold"/>
                                        <p:tgtEl>
                                          <p:spTgt spid="2">
                                            <p:txEl>
                                              <p:pRg st="7" end="7"/>
                                            </p:txEl>
                                          </p:spTgt>
                                        </p:tgtEl>
                                        <p:attrNameLst>
                                          <p:attrName>ppt_w</p:attrName>
                                        </p:attrNameLst>
                                      </p:cBhvr>
                                      <p:tavLst>
                                        <p:tav tm="0">
                                          <p:val>
                                            <p:fltVal val="0"/>
                                          </p:val>
                                        </p:tav>
                                        <p:tav tm="100000">
                                          <p:val>
                                            <p:strVal val="#ppt_w"/>
                                          </p:val>
                                        </p:tav>
                                      </p:tavLst>
                                    </p:anim>
                                    <p:anim calcmode="lin" valueType="num">
                                      <p:cBhvr>
                                        <p:cTn id="51" dur="75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2" dur="750"/>
                                        <p:tgtEl>
                                          <p:spTgt spid="2">
                                            <p:txEl>
                                              <p:pRg st="7" end="7"/>
                                            </p:tx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p:cTn id="55" dur="750" fill="hold"/>
                                        <p:tgtEl>
                                          <p:spTgt spid="2">
                                            <p:txEl>
                                              <p:pRg st="8" end="8"/>
                                            </p:txEl>
                                          </p:spTgt>
                                        </p:tgtEl>
                                        <p:attrNameLst>
                                          <p:attrName>ppt_w</p:attrName>
                                        </p:attrNameLst>
                                      </p:cBhvr>
                                      <p:tavLst>
                                        <p:tav tm="0">
                                          <p:val>
                                            <p:fltVal val="0"/>
                                          </p:val>
                                        </p:tav>
                                        <p:tav tm="100000">
                                          <p:val>
                                            <p:strVal val="#ppt_w"/>
                                          </p:val>
                                        </p:tav>
                                      </p:tavLst>
                                    </p:anim>
                                    <p:anim calcmode="lin" valueType="num">
                                      <p:cBhvr>
                                        <p:cTn id="56" dur="75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7" dur="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077200" cy="4114799"/>
          </a:xfrm>
        </p:spPr>
        <p:txBody>
          <a:bodyPr>
            <a:noAutofit/>
          </a:bodyPr>
          <a:lstStyle/>
          <a:p>
            <a:pPr algn="ctr"/>
            <a:br>
              <a:rPr lang="en-US" sz="4000" dirty="0"/>
            </a:br>
            <a:br>
              <a:rPr lang="en-US" sz="4000" dirty="0"/>
            </a:br>
            <a:br>
              <a:rPr lang="en-US" sz="4000" dirty="0"/>
            </a:br>
            <a:r>
              <a:rPr lang="en-US" sz="6000" dirty="0">
                <a:effectLst>
                  <a:outerShdw blurRad="38100" dist="38100" dir="2700000" algn="tl">
                    <a:srgbClr val="000000">
                      <a:alpha val="43137"/>
                    </a:srgbClr>
                  </a:outerShdw>
                </a:effectLst>
              </a:rPr>
              <a:t>How do schools use this data?</a:t>
            </a:r>
            <a:br>
              <a:rPr lang="en-US" sz="4000" dirty="0">
                <a:effectLst>
                  <a:outerShdw blurRad="38100" dist="38100" dir="2700000" algn="tl">
                    <a:srgbClr val="000000">
                      <a:alpha val="43137"/>
                    </a:srgbClr>
                  </a:outerShdw>
                </a:effectLst>
              </a:rPr>
            </a:br>
            <a:br>
              <a:rPr lang="en-US" sz="4000" dirty="0"/>
            </a:br>
            <a:br>
              <a:rPr lang="en-US" sz="4000" dirty="0"/>
            </a:br>
            <a:br>
              <a:rPr lang="en-US" sz="4000" dirty="0"/>
            </a:br>
            <a:endParaRPr lang="en-US" sz="2000" dirty="0"/>
          </a:p>
        </p:txBody>
      </p:sp>
    </p:spTree>
    <p:extLst>
      <p:ext uri="{BB962C8B-B14F-4D97-AF65-F5344CB8AC3E}">
        <p14:creationId xmlns:p14="http://schemas.microsoft.com/office/powerpoint/2010/main" val="77250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76200" y="742950"/>
            <a:ext cx="9067800" cy="800100"/>
          </a:xfrm>
        </p:spPr>
        <p:txBody>
          <a:bodyPr>
            <a:noAutofit/>
          </a:bodyPr>
          <a:lstStyle/>
          <a:p>
            <a:r>
              <a:rPr lang="en-US" sz="4400" dirty="0"/>
              <a:t>What is Cost of Attendance (COA)?</a:t>
            </a:r>
          </a:p>
        </p:txBody>
      </p:sp>
      <p:sp>
        <p:nvSpPr>
          <p:cNvPr id="2" name="Content Placeholder 1"/>
          <p:cNvSpPr>
            <a:spLocks noGrp="1"/>
          </p:cNvSpPr>
          <p:nvPr>
            <p:ph sz="quarter" idx="4294967295"/>
          </p:nvPr>
        </p:nvSpPr>
        <p:spPr>
          <a:xfrm>
            <a:off x="0" y="1627188"/>
            <a:ext cx="3581400" cy="2974975"/>
          </a:xfrm>
        </p:spPr>
        <p:txBody>
          <a:bodyPr>
            <a:normAutofit/>
          </a:bodyPr>
          <a:lstStyle/>
          <a:p>
            <a:r>
              <a:rPr lang="en-US" sz="3200" dirty="0"/>
              <a:t>Direct costs </a:t>
            </a:r>
          </a:p>
          <a:p>
            <a:pPr lvl="1"/>
            <a:r>
              <a:rPr lang="en-US" sz="2800" dirty="0"/>
              <a:t>Tuition</a:t>
            </a:r>
          </a:p>
          <a:p>
            <a:pPr lvl="1"/>
            <a:r>
              <a:rPr lang="en-US" sz="2800" dirty="0"/>
              <a:t>Fees</a:t>
            </a:r>
          </a:p>
          <a:p>
            <a:pPr lvl="1"/>
            <a:r>
              <a:rPr lang="en-US" sz="2800" dirty="0"/>
              <a:t>Room </a:t>
            </a:r>
          </a:p>
          <a:p>
            <a:pPr lvl="1"/>
            <a:r>
              <a:rPr lang="en-US" sz="2800" dirty="0"/>
              <a:t>Board</a:t>
            </a:r>
          </a:p>
          <a:p>
            <a:endParaRPr lang="en-US" sz="2800" dirty="0"/>
          </a:p>
          <a:p>
            <a:endParaRPr lang="en-US" sz="2800" dirty="0"/>
          </a:p>
          <a:p>
            <a:endParaRPr lang="en-US" sz="2800" dirty="0"/>
          </a:p>
          <a:p>
            <a:endParaRPr lang="en-US" sz="2800" dirty="0"/>
          </a:p>
          <a:p>
            <a:endParaRPr lang="en-US" sz="2800" dirty="0"/>
          </a:p>
        </p:txBody>
      </p:sp>
      <p:sp>
        <p:nvSpPr>
          <p:cNvPr id="6" name="Content Placeholder 5"/>
          <p:cNvSpPr>
            <a:spLocks noGrp="1"/>
          </p:cNvSpPr>
          <p:nvPr>
            <p:ph sz="quarter" idx="4294967295"/>
          </p:nvPr>
        </p:nvSpPr>
        <p:spPr>
          <a:xfrm>
            <a:off x="5029200" y="1614488"/>
            <a:ext cx="4114800" cy="2365375"/>
          </a:xfrm>
        </p:spPr>
        <p:txBody>
          <a:bodyPr>
            <a:normAutofit fontScale="92500" lnSpcReduction="10000"/>
          </a:bodyPr>
          <a:lstStyle/>
          <a:p>
            <a:r>
              <a:rPr lang="en-US" sz="3200" dirty="0"/>
              <a:t>Indirect costs</a:t>
            </a:r>
            <a:r>
              <a:rPr lang="en-US" dirty="0"/>
              <a:t> </a:t>
            </a:r>
          </a:p>
          <a:p>
            <a:pPr lvl="1"/>
            <a:r>
              <a:rPr lang="en-US" sz="2800" dirty="0"/>
              <a:t>Books </a:t>
            </a:r>
          </a:p>
          <a:p>
            <a:pPr lvl="1"/>
            <a:r>
              <a:rPr lang="en-US" sz="2800" dirty="0"/>
              <a:t>Transportation</a:t>
            </a:r>
          </a:p>
          <a:p>
            <a:pPr lvl="1"/>
            <a:r>
              <a:rPr lang="en-US" sz="2800" dirty="0"/>
              <a:t>Personal Expenses</a:t>
            </a:r>
          </a:p>
          <a:p>
            <a:pPr lvl="1"/>
            <a:r>
              <a:rPr lang="en-US" sz="2800" dirty="0"/>
              <a:t>Loan Fees</a:t>
            </a:r>
          </a:p>
          <a:p>
            <a:endParaRPr lang="en-US" dirty="0"/>
          </a:p>
        </p:txBody>
      </p:sp>
      <p:sp>
        <p:nvSpPr>
          <p:cNvPr id="7" name="TextBox 6"/>
          <p:cNvSpPr txBox="1"/>
          <p:nvPr/>
        </p:nvSpPr>
        <p:spPr>
          <a:xfrm>
            <a:off x="3124200" y="4455743"/>
            <a:ext cx="5791200" cy="923330"/>
          </a:xfrm>
          <a:prstGeom prst="rect">
            <a:avLst/>
          </a:prstGeom>
          <a:noFill/>
        </p:spPr>
        <p:txBody>
          <a:bodyPr wrap="square" rtlCol="0">
            <a:spAutoFit/>
          </a:bodyPr>
          <a:lstStyle/>
          <a:p>
            <a:r>
              <a:rPr lang="en-US" sz="3600" dirty="0"/>
              <a:t>Cost of Attendance</a:t>
            </a:r>
          </a:p>
          <a:p>
            <a:endParaRPr lang="en-US" dirty="0"/>
          </a:p>
        </p:txBody>
      </p:sp>
      <p:sp>
        <p:nvSpPr>
          <p:cNvPr id="10" name="Equal 9"/>
          <p:cNvSpPr/>
          <p:nvPr/>
        </p:nvSpPr>
        <p:spPr>
          <a:xfrm>
            <a:off x="1524000" y="4420576"/>
            <a:ext cx="1282109" cy="809847"/>
          </a:xfrm>
          <a:prstGeom prst="mathEqual">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Plus 3"/>
          <p:cNvSpPr/>
          <p:nvPr/>
        </p:nvSpPr>
        <p:spPr>
          <a:xfrm>
            <a:off x="3467100" y="2133600"/>
            <a:ext cx="1295400" cy="1371600"/>
          </a:xfrm>
          <a:prstGeom prst="mathPlus">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75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750"/>
                                        <p:tgtEl>
                                          <p:spTgt spid="2">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750"/>
                                        <p:tgtEl>
                                          <p:spTgt spid="2">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75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8)">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p:cTn id="39" dur="750" fill="hold"/>
                                        <p:tgtEl>
                                          <p:spTgt spid="6">
                                            <p:txEl>
                                              <p:pRg st="0" end="0"/>
                                            </p:txEl>
                                          </p:spTgt>
                                        </p:tgtEl>
                                        <p:attrNameLst>
                                          <p:attrName>ppt_w</p:attrName>
                                        </p:attrNameLst>
                                      </p:cBhvr>
                                      <p:tavLst>
                                        <p:tav tm="0">
                                          <p:val>
                                            <p:fltVal val="0"/>
                                          </p:val>
                                        </p:tav>
                                        <p:tav tm="100000">
                                          <p:val>
                                            <p:strVal val="#ppt_w"/>
                                          </p:val>
                                        </p:tav>
                                      </p:tavLst>
                                    </p:anim>
                                    <p:anim calcmode="lin" valueType="num">
                                      <p:cBhvr>
                                        <p:cTn id="40" dur="75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41" dur="750"/>
                                        <p:tgtEl>
                                          <p:spTgt spid="6">
                                            <p:txEl>
                                              <p:pRg st="0" end="0"/>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
                                            <p:txEl>
                                              <p:pRg st="1" end="1"/>
                                            </p:txEl>
                                          </p:spTgt>
                                        </p:tgtEl>
                                        <p:attrNameLst>
                                          <p:attrName>style.visibility</p:attrName>
                                        </p:attrNameLst>
                                      </p:cBhvr>
                                      <p:to>
                                        <p:strVal val="visible"/>
                                      </p:to>
                                    </p:set>
                                    <p:anim calcmode="lin" valueType="num">
                                      <p:cBhvr>
                                        <p:cTn id="44" dur="750" fill="hold"/>
                                        <p:tgtEl>
                                          <p:spTgt spid="6">
                                            <p:txEl>
                                              <p:pRg st="1" end="1"/>
                                            </p:txEl>
                                          </p:spTgt>
                                        </p:tgtEl>
                                        <p:attrNameLst>
                                          <p:attrName>ppt_w</p:attrName>
                                        </p:attrNameLst>
                                      </p:cBhvr>
                                      <p:tavLst>
                                        <p:tav tm="0">
                                          <p:val>
                                            <p:fltVal val="0"/>
                                          </p:val>
                                        </p:tav>
                                        <p:tav tm="100000">
                                          <p:val>
                                            <p:strVal val="#ppt_w"/>
                                          </p:val>
                                        </p:tav>
                                      </p:tavLst>
                                    </p:anim>
                                    <p:anim calcmode="lin" valueType="num">
                                      <p:cBhvr>
                                        <p:cTn id="45" dur="75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6" dur="750"/>
                                        <p:tgtEl>
                                          <p:spTgt spid="6">
                                            <p:txEl>
                                              <p:pRg st="1" end="1"/>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6">
                                            <p:txEl>
                                              <p:pRg st="2" end="2"/>
                                            </p:txEl>
                                          </p:spTgt>
                                        </p:tgtEl>
                                        <p:attrNameLst>
                                          <p:attrName>style.visibility</p:attrName>
                                        </p:attrNameLst>
                                      </p:cBhvr>
                                      <p:to>
                                        <p:strVal val="visible"/>
                                      </p:to>
                                    </p:set>
                                    <p:anim calcmode="lin" valueType="num">
                                      <p:cBhvr>
                                        <p:cTn id="49" dur="750" fill="hold"/>
                                        <p:tgtEl>
                                          <p:spTgt spid="6">
                                            <p:txEl>
                                              <p:pRg st="2" end="2"/>
                                            </p:txEl>
                                          </p:spTgt>
                                        </p:tgtEl>
                                        <p:attrNameLst>
                                          <p:attrName>ppt_w</p:attrName>
                                        </p:attrNameLst>
                                      </p:cBhvr>
                                      <p:tavLst>
                                        <p:tav tm="0">
                                          <p:val>
                                            <p:fltVal val="0"/>
                                          </p:val>
                                        </p:tav>
                                        <p:tav tm="100000">
                                          <p:val>
                                            <p:strVal val="#ppt_w"/>
                                          </p:val>
                                        </p:tav>
                                      </p:tavLst>
                                    </p:anim>
                                    <p:anim calcmode="lin" valueType="num">
                                      <p:cBhvr>
                                        <p:cTn id="50" dur="75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51" dur="750"/>
                                        <p:tgtEl>
                                          <p:spTgt spid="6">
                                            <p:txEl>
                                              <p:pRg st="2" end="2"/>
                                            </p:tx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 calcmode="lin" valueType="num">
                                      <p:cBhvr>
                                        <p:cTn id="54" dur="750" fill="hold"/>
                                        <p:tgtEl>
                                          <p:spTgt spid="6">
                                            <p:txEl>
                                              <p:pRg st="3" end="3"/>
                                            </p:txEl>
                                          </p:spTgt>
                                        </p:tgtEl>
                                        <p:attrNameLst>
                                          <p:attrName>ppt_w</p:attrName>
                                        </p:attrNameLst>
                                      </p:cBhvr>
                                      <p:tavLst>
                                        <p:tav tm="0">
                                          <p:val>
                                            <p:fltVal val="0"/>
                                          </p:val>
                                        </p:tav>
                                        <p:tav tm="100000">
                                          <p:val>
                                            <p:strVal val="#ppt_w"/>
                                          </p:val>
                                        </p:tav>
                                      </p:tavLst>
                                    </p:anim>
                                    <p:anim calcmode="lin" valueType="num">
                                      <p:cBhvr>
                                        <p:cTn id="55" dur="75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56" dur="750"/>
                                        <p:tgtEl>
                                          <p:spTgt spid="6">
                                            <p:txEl>
                                              <p:pRg st="3" end="3"/>
                                            </p:tx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 calcmode="lin" valueType="num">
                                      <p:cBhvr>
                                        <p:cTn id="59" dur="750" fill="hold"/>
                                        <p:tgtEl>
                                          <p:spTgt spid="6">
                                            <p:txEl>
                                              <p:pRg st="4" end="4"/>
                                            </p:txEl>
                                          </p:spTgt>
                                        </p:tgtEl>
                                        <p:attrNameLst>
                                          <p:attrName>ppt_w</p:attrName>
                                        </p:attrNameLst>
                                      </p:cBhvr>
                                      <p:tavLst>
                                        <p:tav tm="0">
                                          <p:val>
                                            <p:fltVal val="0"/>
                                          </p:val>
                                        </p:tav>
                                        <p:tav tm="100000">
                                          <p:val>
                                            <p:strVal val="#ppt_w"/>
                                          </p:val>
                                        </p:tav>
                                      </p:tavLst>
                                    </p:anim>
                                    <p:anim calcmode="lin" valueType="num">
                                      <p:cBhvr>
                                        <p:cTn id="60" dur="75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61" dur="750"/>
                                        <p:tgtEl>
                                          <p:spTgt spid="6">
                                            <p:txEl>
                                              <p:pRg st="4" end="4"/>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750" fill="hold"/>
                                        <p:tgtEl>
                                          <p:spTgt spid="10"/>
                                        </p:tgtEl>
                                        <p:attrNameLst>
                                          <p:attrName>ppt_w</p:attrName>
                                        </p:attrNameLst>
                                      </p:cBhvr>
                                      <p:tavLst>
                                        <p:tav tm="0">
                                          <p:val>
                                            <p:fltVal val="0"/>
                                          </p:val>
                                        </p:tav>
                                        <p:tav tm="100000">
                                          <p:val>
                                            <p:strVal val="#ppt_w"/>
                                          </p:val>
                                        </p:tav>
                                      </p:tavLst>
                                    </p:anim>
                                    <p:anim calcmode="lin" valueType="num">
                                      <p:cBhvr>
                                        <p:cTn id="67" dur="750" fill="hold"/>
                                        <p:tgtEl>
                                          <p:spTgt spid="10"/>
                                        </p:tgtEl>
                                        <p:attrNameLst>
                                          <p:attrName>ppt_h</p:attrName>
                                        </p:attrNameLst>
                                      </p:cBhvr>
                                      <p:tavLst>
                                        <p:tav tm="0">
                                          <p:val>
                                            <p:fltVal val="0"/>
                                          </p:val>
                                        </p:tav>
                                        <p:tav tm="100000">
                                          <p:val>
                                            <p:strVal val="#ppt_h"/>
                                          </p:val>
                                        </p:tav>
                                      </p:tavLst>
                                    </p:anim>
                                    <p:animEffect transition="in" filter="fade">
                                      <p:cBhvr>
                                        <p:cTn id="68" dur="750"/>
                                        <p:tgtEl>
                                          <p:spTgt spid="10"/>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7"/>
                                        </p:tgtEl>
                                        <p:attrNameLst>
                                          <p:attrName>style.visibility</p:attrName>
                                        </p:attrNameLst>
                                      </p:cBhvr>
                                      <p:to>
                                        <p:strVal val="visible"/>
                                      </p:to>
                                    </p:set>
                                    <p:anim calcmode="lin" valueType="num">
                                      <p:cBhvr>
                                        <p:cTn id="71" dur="750" fill="hold"/>
                                        <p:tgtEl>
                                          <p:spTgt spid="7"/>
                                        </p:tgtEl>
                                        <p:attrNameLst>
                                          <p:attrName>ppt_w</p:attrName>
                                        </p:attrNameLst>
                                      </p:cBhvr>
                                      <p:tavLst>
                                        <p:tav tm="0">
                                          <p:val>
                                            <p:fltVal val="0"/>
                                          </p:val>
                                        </p:tav>
                                        <p:tav tm="100000">
                                          <p:val>
                                            <p:strVal val="#ppt_w"/>
                                          </p:val>
                                        </p:tav>
                                      </p:tavLst>
                                    </p:anim>
                                    <p:anim calcmode="lin" valueType="num">
                                      <p:cBhvr>
                                        <p:cTn id="72" dur="750" fill="hold"/>
                                        <p:tgtEl>
                                          <p:spTgt spid="7"/>
                                        </p:tgtEl>
                                        <p:attrNameLst>
                                          <p:attrName>ppt_h</p:attrName>
                                        </p:attrNameLst>
                                      </p:cBhvr>
                                      <p:tavLst>
                                        <p:tav tm="0">
                                          <p:val>
                                            <p:fltVal val="0"/>
                                          </p:val>
                                        </p:tav>
                                        <p:tav tm="100000">
                                          <p:val>
                                            <p:strVal val="#ppt_h"/>
                                          </p:val>
                                        </p:tav>
                                      </p:tavLst>
                                    </p:anim>
                                    <p:animEffect transition="in" filter="fade">
                                      <p:cBhvr>
                                        <p:cTn id="7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uiExpand="1" build="p"/>
      <p:bldP spid="7" grpId="0"/>
      <p:bldP spid="10"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873691"/>
          </a:xfrm>
        </p:spPr>
        <p:txBody>
          <a:bodyPr>
            <a:normAutofit/>
          </a:bodyPr>
          <a:lstStyle/>
          <a:p>
            <a:pPr>
              <a:buNone/>
            </a:pPr>
            <a:r>
              <a:rPr lang="en-US" sz="3600" dirty="0">
                <a:solidFill>
                  <a:schemeClr val="tx1"/>
                </a:solidFill>
              </a:rPr>
              <a:t>  Financial aid consists of funds provided to students and families to help pay for postsecondary educational expenses.  </a:t>
            </a:r>
          </a:p>
        </p:txBody>
      </p:sp>
      <p:sp>
        <p:nvSpPr>
          <p:cNvPr id="3" name="Title 2"/>
          <p:cNvSpPr>
            <a:spLocks noGrp="1"/>
          </p:cNvSpPr>
          <p:nvPr>
            <p:ph type="title"/>
          </p:nvPr>
        </p:nvSpPr>
        <p:spPr>
          <a:xfrm>
            <a:off x="653854" y="852923"/>
            <a:ext cx="7756263" cy="1054250"/>
          </a:xfrm>
        </p:spPr>
        <p:txBody>
          <a:bodyPr>
            <a:normAutofit/>
          </a:bodyPr>
          <a:lstStyle/>
          <a:p>
            <a:r>
              <a:rPr lang="en-US" dirty="0"/>
              <a:t>What is Financial Aid?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25324796"/>
              </p:ext>
            </p:extLst>
          </p:nvPr>
        </p:nvGraphicFramePr>
        <p:xfrm>
          <a:off x="247251" y="2432875"/>
          <a:ext cx="2114550" cy="2011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35989" y="838200"/>
            <a:ext cx="7756263" cy="1054250"/>
          </a:xfrm>
        </p:spPr>
        <p:txBody>
          <a:bodyPr>
            <a:normAutofit/>
          </a:bodyPr>
          <a:lstStyle/>
          <a:p>
            <a:r>
              <a:rPr lang="en-US" dirty="0"/>
              <a:t>What is Financial Need? </a:t>
            </a:r>
          </a:p>
        </p:txBody>
      </p:sp>
      <p:grpSp>
        <p:nvGrpSpPr>
          <p:cNvPr id="5" name="Group 4"/>
          <p:cNvGrpSpPr/>
          <p:nvPr/>
        </p:nvGrpSpPr>
        <p:grpSpPr>
          <a:xfrm>
            <a:off x="3566350" y="2423350"/>
            <a:ext cx="2011300" cy="2011300"/>
            <a:chOff x="0" y="0"/>
            <a:chExt cx="2011300" cy="2011300"/>
          </a:xfrm>
          <a:solidFill>
            <a:schemeClr val="tx2">
              <a:lumMod val="75000"/>
              <a:lumOff val="25000"/>
            </a:schemeClr>
          </a:solidFill>
          <a:scene3d>
            <a:camera prst="orthographicFront">
              <a:rot lat="0" lon="0" rev="0"/>
            </a:camera>
            <a:lightRig rig="contrasting" dir="t">
              <a:rot lat="0" lon="0" rev="1200000"/>
            </a:lightRig>
          </a:scene3d>
        </p:grpSpPr>
        <p:sp>
          <p:nvSpPr>
            <p:cNvPr id="6" name="Oval 5"/>
            <p:cNvSpPr/>
            <p:nvPr/>
          </p:nvSpPr>
          <p:spPr>
            <a:xfrm>
              <a:off x="0" y="0"/>
              <a:ext cx="2011300" cy="2011300"/>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Oval 4"/>
            <p:cNvSpPr/>
            <p:nvPr/>
          </p:nvSpPr>
          <p:spPr>
            <a:xfrm>
              <a:off x="294548" y="294548"/>
              <a:ext cx="1422204" cy="142220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1600" b="1" kern="1200" dirty="0"/>
                <a:t>Expected Family Contribution (EFC) </a:t>
              </a:r>
            </a:p>
          </p:txBody>
        </p:sp>
      </p:grpSp>
      <p:grpSp>
        <p:nvGrpSpPr>
          <p:cNvPr id="8" name="Group 7"/>
          <p:cNvGrpSpPr/>
          <p:nvPr/>
        </p:nvGrpSpPr>
        <p:grpSpPr>
          <a:xfrm>
            <a:off x="6675500" y="2423350"/>
            <a:ext cx="2011300" cy="2011300"/>
            <a:chOff x="0" y="0"/>
            <a:chExt cx="2011300" cy="2011300"/>
          </a:xfrm>
          <a:solidFill>
            <a:schemeClr val="tx2">
              <a:lumMod val="75000"/>
              <a:lumOff val="25000"/>
            </a:schemeClr>
          </a:solidFill>
          <a:scene3d>
            <a:camera prst="orthographicFront">
              <a:rot lat="0" lon="0" rev="0"/>
            </a:camera>
            <a:lightRig rig="contrasting" dir="t">
              <a:rot lat="0" lon="0" rev="1200000"/>
            </a:lightRig>
          </a:scene3d>
        </p:grpSpPr>
        <p:sp>
          <p:nvSpPr>
            <p:cNvPr id="9" name="Oval 8"/>
            <p:cNvSpPr/>
            <p:nvPr/>
          </p:nvSpPr>
          <p:spPr>
            <a:xfrm>
              <a:off x="0" y="0"/>
              <a:ext cx="2011300" cy="2011300"/>
            </a:xfrm>
            <a:prstGeom prst="ellipse">
              <a:avLst/>
            </a:prstGeom>
            <a:grpFill/>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Oval 4"/>
            <p:cNvSpPr/>
            <p:nvPr/>
          </p:nvSpPr>
          <p:spPr>
            <a:xfrm>
              <a:off x="294548" y="294548"/>
              <a:ext cx="1422204" cy="142220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400" b="1" kern="1200" dirty="0"/>
                <a:t>Financial Need</a:t>
              </a:r>
            </a:p>
          </p:txBody>
        </p:sp>
      </p:grpSp>
      <p:sp>
        <p:nvSpPr>
          <p:cNvPr id="11" name="Minus 10"/>
          <p:cNvSpPr/>
          <p:nvPr/>
        </p:nvSpPr>
        <p:spPr>
          <a:xfrm>
            <a:off x="2417749" y="3073449"/>
            <a:ext cx="975550" cy="711102"/>
          </a:xfrm>
          <a:prstGeom prst="mathMinus">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Equal 11"/>
          <p:cNvSpPr/>
          <p:nvPr/>
        </p:nvSpPr>
        <p:spPr>
          <a:xfrm>
            <a:off x="5750701" y="3086100"/>
            <a:ext cx="803302" cy="685800"/>
          </a:xfrm>
          <a:prstGeom prst="mathEqual">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101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435">
                                          <p:stCondLst>
                                            <p:cond delay="0"/>
                                          </p:stCondLst>
                                        </p:cTn>
                                        <p:tgtEl>
                                          <p:spTgt spid="8"/>
                                        </p:tgtEl>
                                      </p:cBhvr>
                                    </p:animEffect>
                                    <p:anim calcmode="lin" valueType="num">
                                      <p:cBhvr>
                                        <p:cTn id="32" dur="1367"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498"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498" tmFilter="0, 0; 0.125,0.2665; 0.25,0.4; 0.375,0.465; 0.5,0.5;  0.625,0.535; 0.75,0.6; 0.875,0.7335; 1,1">
                                          <p:stCondLst>
                                            <p:cond delay="498"/>
                                          </p:stCondLst>
                                        </p:cTn>
                                        <p:tgtEl>
                                          <p:spTgt spid="8"/>
                                        </p:tgtEl>
                                        <p:attrNameLst>
                                          <p:attrName>ppt_y</p:attrName>
                                        </p:attrNameLst>
                                      </p:cBhvr>
                                      <p:tavLst>
                                        <p:tav tm="0" fmla="#ppt_y-sin(pi*$)/9">
                                          <p:val>
                                            <p:fltVal val="0"/>
                                          </p:val>
                                        </p:tav>
                                        <p:tav tm="100000">
                                          <p:val>
                                            <p:fltVal val="1"/>
                                          </p:val>
                                        </p:tav>
                                      </p:tavLst>
                                    </p:anim>
                                    <p:anim calcmode="lin" valueType="num">
                                      <p:cBhvr>
                                        <p:cTn id="35" dur="249" tmFilter="0, 0; 0.125,0.2665; 0.25,0.4; 0.375,0.465; 0.5,0.5;  0.625,0.535; 0.75,0.6; 0.875,0.7335; 1,1">
                                          <p:stCondLst>
                                            <p:cond delay="993"/>
                                          </p:stCondLst>
                                        </p:cTn>
                                        <p:tgtEl>
                                          <p:spTgt spid="8"/>
                                        </p:tgtEl>
                                        <p:attrNameLst>
                                          <p:attrName>ppt_y</p:attrName>
                                        </p:attrNameLst>
                                      </p:cBhvr>
                                      <p:tavLst>
                                        <p:tav tm="0" fmla="#ppt_y-sin(pi*$)/27">
                                          <p:val>
                                            <p:fltVal val="0"/>
                                          </p:val>
                                        </p:tav>
                                        <p:tav tm="100000">
                                          <p:val>
                                            <p:fltVal val="1"/>
                                          </p:val>
                                        </p:tav>
                                      </p:tavLst>
                                    </p:anim>
                                    <p:anim calcmode="lin" valueType="num">
                                      <p:cBhvr>
                                        <p:cTn id="36" dur="123" tmFilter="0, 0; 0.125,0.2665; 0.25,0.4; 0.375,0.465; 0.5,0.5;  0.625,0.535; 0.75,0.6; 0.875,0.7335; 1,1">
                                          <p:stCondLst>
                                            <p:cond delay="1242"/>
                                          </p:stCondLst>
                                        </p:cTn>
                                        <p:tgtEl>
                                          <p:spTgt spid="8"/>
                                        </p:tgtEl>
                                        <p:attrNameLst>
                                          <p:attrName>ppt_y</p:attrName>
                                        </p:attrNameLst>
                                      </p:cBhvr>
                                      <p:tavLst>
                                        <p:tav tm="0" fmla="#ppt_y-sin(pi*$)/81">
                                          <p:val>
                                            <p:fltVal val="0"/>
                                          </p:val>
                                        </p:tav>
                                        <p:tav tm="100000">
                                          <p:val>
                                            <p:fltVal val="1"/>
                                          </p:val>
                                        </p:tav>
                                      </p:tavLst>
                                    </p:anim>
                                    <p:animScale>
                                      <p:cBhvr>
                                        <p:cTn id="37" dur="20">
                                          <p:stCondLst>
                                            <p:cond delay="487"/>
                                          </p:stCondLst>
                                        </p:cTn>
                                        <p:tgtEl>
                                          <p:spTgt spid="8"/>
                                        </p:tgtEl>
                                      </p:cBhvr>
                                      <p:to x="100000" y="60000"/>
                                    </p:animScale>
                                    <p:animScale>
                                      <p:cBhvr>
                                        <p:cTn id="38" dur="124" decel="50000">
                                          <p:stCondLst>
                                            <p:cond delay="507"/>
                                          </p:stCondLst>
                                        </p:cTn>
                                        <p:tgtEl>
                                          <p:spTgt spid="8"/>
                                        </p:tgtEl>
                                      </p:cBhvr>
                                      <p:to x="100000" y="100000"/>
                                    </p:animScale>
                                    <p:animScale>
                                      <p:cBhvr>
                                        <p:cTn id="39" dur="20">
                                          <p:stCondLst>
                                            <p:cond delay="984"/>
                                          </p:stCondLst>
                                        </p:cTn>
                                        <p:tgtEl>
                                          <p:spTgt spid="8"/>
                                        </p:tgtEl>
                                      </p:cBhvr>
                                      <p:to x="100000" y="80000"/>
                                    </p:animScale>
                                    <p:animScale>
                                      <p:cBhvr>
                                        <p:cTn id="40" dur="124" decel="50000">
                                          <p:stCondLst>
                                            <p:cond delay="1004"/>
                                          </p:stCondLst>
                                        </p:cTn>
                                        <p:tgtEl>
                                          <p:spTgt spid="8"/>
                                        </p:tgtEl>
                                      </p:cBhvr>
                                      <p:to x="100000" y="100000"/>
                                    </p:animScale>
                                    <p:animScale>
                                      <p:cBhvr>
                                        <p:cTn id="41" dur="20">
                                          <p:stCondLst>
                                            <p:cond delay="1231"/>
                                          </p:stCondLst>
                                        </p:cTn>
                                        <p:tgtEl>
                                          <p:spTgt spid="8"/>
                                        </p:tgtEl>
                                      </p:cBhvr>
                                      <p:to x="100000" y="90000"/>
                                    </p:animScale>
                                    <p:animScale>
                                      <p:cBhvr>
                                        <p:cTn id="42" dur="124" decel="50000">
                                          <p:stCondLst>
                                            <p:cond delay="1251"/>
                                          </p:stCondLst>
                                        </p:cTn>
                                        <p:tgtEl>
                                          <p:spTgt spid="8"/>
                                        </p:tgtEl>
                                      </p:cBhvr>
                                      <p:to x="100000" y="100000"/>
                                    </p:animScale>
                                    <p:animScale>
                                      <p:cBhvr>
                                        <p:cTn id="43" dur="20">
                                          <p:stCondLst>
                                            <p:cond delay="1356"/>
                                          </p:stCondLst>
                                        </p:cTn>
                                        <p:tgtEl>
                                          <p:spTgt spid="8"/>
                                        </p:tgtEl>
                                      </p:cBhvr>
                                      <p:to x="100000" y="95000"/>
                                    </p:animScale>
                                    <p:animScale>
                                      <p:cBhvr>
                                        <p:cTn id="44" dur="124" decel="50000">
                                          <p:stCondLst>
                                            <p:cond delay="1376"/>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711" y="732389"/>
            <a:ext cx="7756263" cy="1054250"/>
          </a:xfrm>
        </p:spPr>
        <p:txBody>
          <a:bodyPr/>
          <a:lstStyle/>
          <a:p>
            <a:r>
              <a:rPr lang="en-US" dirty="0"/>
              <a:t>Categories of Aid</a:t>
            </a:r>
          </a:p>
        </p:txBody>
      </p:sp>
      <p:sp>
        <p:nvSpPr>
          <p:cNvPr id="6" name="Flowchart: Magnetic Disk 5">
            <a:extLst>
              <a:ext uri="{FF2B5EF4-FFF2-40B4-BE49-F238E27FC236}">
                <a16:creationId xmlns:a16="http://schemas.microsoft.com/office/drawing/2014/main" id="{E7F2F882-2E8C-494D-BCD6-8A0AD551E4B4}"/>
              </a:ext>
            </a:extLst>
          </p:cNvPr>
          <p:cNvSpPr/>
          <p:nvPr/>
        </p:nvSpPr>
        <p:spPr>
          <a:xfrm>
            <a:off x="1447800" y="2209800"/>
            <a:ext cx="2667000" cy="3314700"/>
          </a:xfrm>
          <a:prstGeom prst="flowChartMagneticDisk">
            <a:avLst/>
          </a:prstGeom>
          <a:solidFill>
            <a:srgbClr val="005B99"/>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Need-based aid</a:t>
            </a:r>
          </a:p>
        </p:txBody>
      </p:sp>
      <p:sp>
        <p:nvSpPr>
          <p:cNvPr id="7" name="Flowchart: Magnetic Disk 6">
            <a:extLst>
              <a:ext uri="{FF2B5EF4-FFF2-40B4-BE49-F238E27FC236}">
                <a16:creationId xmlns:a16="http://schemas.microsoft.com/office/drawing/2014/main" id="{CD107B4A-D535-4681-8E0E-10D262AF997A}"/>
              </a:ext>
            </a:extLst>
          </p:cNvPr>
          <p:cNvSpPr/>
          <p:nvPr/>
        </p:nvSpPr>
        <p:spPr>
          <a:xfrm>
            <a:off x="4953000" y="2209800"/>
            <a:ext cx="2667000" cy="3314700"/>
          </a:xfrm>
          <a:prstGeom prst="flowChartMagneticDisk">
            <a:avLst/>
          </a:prstGeom>
          <a:solidFill>
            <a:srgbClr val="0079CC"/>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Arial" panose="020B0604020202020204" pitchFamily="34" charset="0"/>
                <a:cs typeface="Arial" panose="020B0604020202020204" pitchFamily="34" charset="0"/>
              </a:rPr>
              <a:t>Non-need-based aid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2711" y="88749"/>
            <a:ext cx="7756263" cy="1054250"/>
          </a:xfrm>
        </p:spPr>
        <p:txBody>
          <a:bodyPr/>
          <a:lstStyle/>
          <a:p>
            <a:r>
              <a:rPr lang="en-US" dirty="0"/>
              <a:t>Types of Aid</a:t>
            </a:r>
          </a:p>
        </p:txBody>
      </p:sp>
      <p:graphicFrame>
        <p:nvGraphicFramePr>
          <p:cNvPr id="10" name="Diagram 9">
            <a:extLst>
              <a:ext uri="{FF2B5EF4-FFF2-40B4-BE49-F238E27FC236}">
                <a16:creationId xmlns:a16="http://schemas.microsoft.com/office/drawing/2014/main" id="{065C9934-E26A-41CB-8A8F-ED3C329668AE}"/>
              </a:ext>
            </a:extLst>
          </p:cNvPr>
          <p:cNvGraphicFramePr/>
          <p:nvPr>
            <p:extLst>
              <p:ext uri="{D42A27DB-BD31-4B8C-83A1-F6EECF244321}">
                <p14:modId xmlns:p14="http://schemas.microsoft.com/office/powerpoint/2010/main" val="2261352786"/>
              </p:ext>
            </p:extLst>
          </p:nvPr>
        </p:nvGraphicFramePr>
        <p:xfrm>
          <a:off x="1028700" y="1143000"/>
          <a:ext cx="7086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ight Brace 1">
            <a:extLst>
              <a:ext uri="{FF2B5EF4-FFF2-40B4-BE49-F238E27FC236}">
                <a16:creationId xmlns:a16="http://schemas.microsoft.com/office/drawing/2014/main" id="{98450977-A3C2-47A9-B5E0-5FB0AA5C9A05}"/>
              </a:ext>
            </a:extLst>
          </p:cNvPr>
          <p:cNvSpPr>
            <a:spLocks/>
          </p:cNvSpPr>
          <p:nvPr/>
        </p:nvSpPr>
        <p:spPr bwMode="auto">
          <a:xfrm>
            <a:off x="6743700" y="2697777"/>
            <a:ext cx="685800" cy="1755648"/>
          </a:xfrm>
          <a:prstGeom prst="rightBrace">
            <a:avLst>
              <a:gd name="adj1" fmla="val 8336"/>
              <a:gd name="adj2" fmla="val 50000"/>
            </a:avLst>
          </a:prstGeom>
          <a:noFill/>
          <a:ln w="9525" algn="ctr">
            <a:solidFill>
              <a:schemeClr val="tx1"/>
            </a:solidFill>
            <a:round/>
            <a:headEnd/>
            <a:tailEnd/>
          </a:ln>
        </p:spPr>
        <p:txBody>
          <a:bodyPr/>
          <a:lstStyle/>
          <a:p>
            <a:endParaRPr lang="en-US" dirty="0"/>
          </a:p>
        </p:txBody>
      </p:sp>
      <p:sp>
        <p:nvSpPr>
          <p:cNvPr id="12" name="Right Brace 1">
            <a:extLst>
              <a:ext uri="{FF2B5EF4-FFF2-40B4-BE49-F238E27FC236}">
                <a16:creationId xmlns:a16="http://schemas.microsoft.com/office/drawing/2014/main" id="{B59B9FE9-12BA-4508-BEA2-4F824364E05C}"/>
              </a:ext>
            </a:extLst>
          </p:cNvPr>
          <p:cNvSpPr>
            <a:spLocks/>
          </p:cNvSpPr>
          <p:nvPr/>
        </p:nvSpPr>
        <p:spPr bwMode="auto">
          <a:xfrm flipH="1">
            <a:off x="1524000" y="2697777"/>
            <a:ext cx="685800" cy="1752600"/>
          </a:xfrm>
          <a:prstGeom prst="rightBrace">
            <a:avLst>
              <a:gd name="adj1" fmla="val 8336"/>
              <a:gd name="adj2" fmla="val 49547"/>
            </a:avLst>
          </a:prstGeom>
          <a:noFill/>
          <a:ln w="9525" algn="ctr">
            <a:solidFill>
              <a:schemeClr val="tx1"/>
            </a:solidFill>
            <a:round/>
            <a:headEnd/>
            <a:tailEnd/>
          </a:ln>
        </p:spPr>
        <p:txBody>
          <a:bodyPr/>
          <a:lstStyle/>
          <a:p>
            <a:endParaRPr lang="en-US" dirty="0"/>
          </a:p>
        </p:txBody>
      </p:sp>
      <p:sp>
        <p:nvSpPr>
          <p:cNvPr id="13" name="TextBox 12">
            <a:extLst>
              <a:ext uri="{FF2B5EF4-FFF2-40B4-BE49-F238E27FC236}">
                <a16:creationId xmlns:a16="http://schemas.microsoft.com/office/drawing/2014/main" id="{645DF723-90BA-4BA7-A3C9-82334168EAEC}"/>
              </a:ext>
            </a:extLst>
          </p:cNvPr>
          <p:cNvSpPr txBox="1"/>
          <p:nvPr/>
        </p:nvSpPr>
        <p:spPr>
          <a:xfrm>
            <a:off x="7372350" y="3343244"/>
            <a:ext cx="1485900" cy="461665"/>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Gift Aid</a:t>
            </a:r>
          </a:p>
        </p:txBody>
      </p:sp>
      <p:sp>
        <p:nvSpPr>
          <p:cNvPr id="14" name="TextBox 13">
            <a:extLst>
              <a:ext uri="{FF2B5EF4-FFF2-40B4-BE49-F238E27FC236}">
                <a16:creationId xmlns:a16="http://schemas.microsoft.com/office/drawing/2014/main" id="{346FF0FD-DFEA-4DB6-B20F-321462629C40}"/>
              </a:ext>
            </a:extLst>
          </p:cNvPr>
          <p:cNvSpPr txBox="1"/>
          <p:nvPr/>
        </p:nvSpPr>
        <p:spPr>
          <a:xfrm>
            <a:off x="100445" y="3089701"/>
            <a:ext cx="1524000"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Self-Help Aid</a:t>
            </a:r>
          </a:p>
        </p:txBody>
      </p:sp>
    </p:spTree>
    <p:extLst>
      <p:ext uri="{BB962C8B-B14F-4D97-AF65-F5344CB8AC3E}">
        <p14:creationId xmlns:p14="http://schemas.microsoft.com/office/powerpoint/2010/main" val="194735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17601"/>
            <a:ext cx="8077200" cy="1600200"/>
          </a:xfrm>
        </p:spPr>
        <p:txBody>
          <a:bodyPr>
            <a:noAutofit/>
          </a:bodyPr>
          <a:lstStyle/>
          <a:p>
            <a:pPr algn="ctr"/>
            <a:r>
              <a:rPr lang="en-US" sz="6000" dirty="0"/>
              <a:t>Main Sources of Aid</a:t>
            </a:r>
          </a:p>
        </p:txBody>
      </p:sp>
    </p:spTree>
    <p:extLst>
      <p:ext uri="{BB962C8B-B14F-4D97-AF65-F5344CB8AC3E}">
        <p14:creationId xmlns:p14="http://schemas.microsoft.com/office/powerpoint/2010/main" val="156102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0"/>
            <a:ext cx="7745505" cy="3794124"/>
          </a:xfrm>
          <a:noFill/>
        </p:spPr>
        <p:txBody>
          <a:bodyPr>
            <a:normAutofit/>
          </a:bodyPr>
          <a:lstStyle/>
          <a:p>
            <a:r>
              <a:rPr lang="en-US" dirty="0">
                <a:solidFill>
                  <a:schemeClr val="tx1"/>
                </a:solidFill>
              </a:rPr>
              <a:t>Scholarships</a:t>
            </a:r>
          </a:p>
          <a:p>
            <a:pPr lvl="1"/>
            <a:r>
              <a:rPr lang="en-US" dirty="0">
                <a:solidFill>
                  <a:schemeClr val="tx1"/>
                </a:solidFill>
              </a:rPr>
              <a:t>Awarded for student achievement regardless of financial need</a:t>
            </a:r>
          </a:p>
          <a:p>
            <a:pPr lvl="1"/>
            <a:r>
              <a:rPr lang="en-US" dirty="0">
                <a:solidFill>
                  <a:schemeClr val="tx1"/>
                </a:solidFill>
              </a:rPr>
              <a:t>Universities will have separate scholarship applications for the different colleges</a:t>
            </a:r>
          </a:p>
          <a:p>
            <a:endParaRPr lang="en-US">
              <a:solidFill>
                <a:schemeClr val="tx1"/>
              </a:solidFill>
            </a:endParaRPr>
          </a:p>
          <a:p>
            <a:r>
              <a:rPr lang="en-US" dirty="0">
                <a:solidFill>
                  <a:schemeClr val="tx1"/>
                </a:solidFill>
              </a:rPr>
              <a:t>Grants</a:t>
            </a:r>
          </a:p>
          <a:p>
            <a:pPr lvl="1"/>
            <a:r>
              <a:rPr lang="en-US" dirty="0">
                <a:solidFill>
                  <a:schemeClr val="tx1"/>
                </a:solidFill>
              </a:rPr>
              <a:t>Need based funds offered to assist in covering CoA</a:t>
            </a:r>
            <a:endParaRPr lang="en-US" dirty="0">
              <a:solidFill>
                <a:schemeClr val="tx2">
                  <a:lumMod val="75000"/>
                  <a:lumOff val="25000"/>
                </a:schemeClr>
              </a:solidFill>
            </a:endParaRPr>
          </a:p>
        </p:txBody>
      </p:sp>
      <p:sp>
        <p:nvSpPr>
          <p:cNvPr id="3" name="Title 2"/>
          <p:cNvSpPr>
            <a:spLocks noGrp="1"/>
          </p:cNvSpPr>
          <p:nvPr>
            <p:ph type="title"/>
          </p:nvPr>
        </p:nvSpPr>
        <p:spPr>
          <a:xfrm>
            <a:off x="702711" y="732389"/>
            <a:ext cx="7756263" cy="1054250"/>
          </a:xfrm>
        </p:spPr>
        <p:txBody>
          <a:bodyPr/>
          <a:lstStyle/>
          <a:p>
            <a:r>
              <a:rPr lang="en-US" dirty="0"/>
              <a:t>Institutional Funding 	</a:t>
            </a:r>
          </a:p>
        </p:txBody>
      </p:sp>
    </p:spTree>
    <p:extLst>
      <p:ext uri="{BB962C8B-B14F-4D97-AF65-F5344CB8AC3E}">
        <p14:creationId xmlns:p14="http://schemas.microsoft.com/office/powerpoint/2010/main" val="146350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75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75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p:cTn id="24"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25"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6" dur="750"/>
                                        <p:tgtEl>
                                          <p:spTgt spid="2">
                                            <p:txEl>
                                              <p:pRg st="4" end="4"/>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p:cTn id="29" dur="750" fill="hold"/>
                                        <p:tgtEl>
                                          <p:spTgt spid="2">
                                            <p:txEl>
                                              <p:pRg st="5" end="5"/>
                                            </p:txEl>
                                          </p:spTgt>
                                        </p:tgtEl>
                                        <p:attrNameLst>
                                          <p:attrName>ppt_w</p:attrName>
                                        </p:attrNameLst>
                                      </p:cBhvr>
                                      <p:tavLst>
                                        <p:tav tm="0">
                                          <p:val>
                                            <p:fltVal val="0"/>
                                          </p:val>
                                        </p:tav>
                                        <p:tav tm="100000">
                                          <p:val>
                                            <p:strVal val="#ppt_w"/>
                                          </p:val>
                                        </p:tav>
                                      </p:tavLst>
                                    </p:anim>
                                    <p:anim calcmode="lin" valueType="num">
                                      <p:cBhvr>
                                        <p:cTn id="30" dur="75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1" dur="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0"/>
            <a:ext cx="7745505" cy="3794124"/>
          </a:xfrm>
          <a:noFill/>
        </p:spPr>
        <p:txBody>
          <a:bodyPr>
            <a:normAutofit lnSpcReduction="10000"/>
          </a:bodyPr>
          <a:lstStyle/>
          <a:p>
            <a:r>
              <a:rPr lang="en-US" dirty="0">
                <a:solidFill>
                  <a:schemeClr val="tx1"/>
                </a:solidFill>
              </a:rPr>
              <a:t>Can only be used for MD schools</a:t>
            </a:r>
          </a:p>
          <a:p>
            <a:r>
              <a:rPr lang="en-US" dirty="0">
                <a:solidFill>
                  <a:schemeClr val="tx1"/>
                </a:solidFill>
              </a:rPr>
              <a:t>Aid is awarded on the basis of both merit and need</a:t>
            </a:r>
          </a:p>
          <a:p>
            <a:r>
              <a:rPr lang="en-US" dirty="0">
                <a:solidFill>
                  <a:schemeClr val="tx1"/>
                </a:solidFill>
              </a:rPr>
              <a:t>FAFSA is required for most:</a:t>
            </a:r>
          </a:p>
          <a:p>
            <a:pPr lvl="1"/>
            <a:r>
              <a:rPr lang="en-US" b="1" dirty="0">
                <a:solidFill>
                  <a:srgbClr val="FF0000"/>
                </a:solidFill>
              </a:rPr>
              <a:t>March 1, 2022</a:t>
            </a:r>
            <a:endParaRPr lang="en-US" dirty="0">
              <a:solidFill>
                <a:srgbClr val="FF0000"/>
              </a:solidFill>
            </a:endParaRPr>
          </a:p>
          <a:p>
            <a:r>
              <a:rPr lang="en-US" dirty="0">
                <a:solidFill>
                  <a:schemeClr val="tx1"/>
                </a:solidFill>
              </a:rPr>
              <a:t>For MD funding check Maryland Higher Education Commission (MHEC) </a:t>
            </a:r>
            <a:r>
              <a:rPr lang="en-US" b="1" dirty="0">
                <a:solidFill>
                  <a:schemeClr val="tx2">
                    <a:lumMod val="75000"/>
                    <a:lumOff val="25000"/>
                  </a:schemeClr>
                </a:solidFill>
                <a:hlinkClick r:id="rId2">
                  <a:extLst>
                    <a:ext uri="{A12FA001-AC4F-418D-AE19-62706E023703}">
                      <ahyp:hlinkClr xmlns:ahyp="http://schemas.microsoft.com/office/drawing/2018/hyperlinkcolor" val="tx"/>
                    </a:ext>
                  </a:extLst>
                </a:hlinkClick>
              </a:rPr>
              <a:t>www.mhec.state.md.us</a:t>
            </a:r>
            <a:endParaRPr lang="en-US" b="1" dirty="0">
              <a:solidFill>
                <a:schemeClr val="tx2">
                  <a:lumMod val="75000"/>
                  <a:lumOff val="25000"/>
                </a:schemeClr>
              </a:solidFill>
            </a:endParaRPr>
          </a:p>
          <a:p>
            <a:pPr lvl="1"/>
            <a:r>
              <a:rPr lang="en-US" dirty="0"/>
              <a:t>Legislative Scholarships</a:t>
            </a:r>
          </a:p>
          <a:p>
            <a:pPr marL="914400" lvl="2" indent="0">
              <a:buNone/>
            </a:pPr>
            <a:r>
              <a:rPr lang="en-US" b="1">
                <a:solidFill>
                  <a:schemeClr val="tx2">
                    <a:lumMod val="75000"/>
                    <a:lumOff val="25000"/>
                  </a:schemeClr>
                </a:solidFill>
                <a:hlinkClick r:id="rId3">
                  <a:extLst>
                    <a:ext uri="{A12FA001-AC4F-418D-AE19-62706E023703}">
                      <ahyp:hlinkClr xmlns:ahyp="http://schemas.microsoft.com/office/drawing/2018/hyperlinkcolor" val="tx"/>
                    </a:ext>
                  </a:extLst>
                </a:hlinkClick>
              </a:rPr>
              <a:t>www.mdelect.net </a:t>
            </a:r>
            <a:endParaRPr lang="en-US" b="1">
              <a:solidFill>
                <a:schemeClr val="tx2">
                  <a:lumMod val="75000"/>
                  <a:lumOff val="25000"/>
                </a:schemeClr>
              </a:solidFill>
            </a:endParaRPr>
          </a:p>
          <a:p>
            <a:r>
              <a:rPr lang="en-US">
                <a:solidFill>
                  <a:schemeClr val="tx1"/>
                </a:solidFill>
              </a:rPr>
              <a:t>Undocumented</a:t>
            </a:r>
            <a:r>
              <a:rPr lang="en-US" dirty="0">
                <a:solidFill>
                  <a:schemeClr val="tx1"/>
                </a:solidFill>
              </a:rPr>
              <a:t>/DACA students</a:t>
            </a:r>
          </a:p>
          <a:p>
            <a:pPr lvl="1"/>
            <a:r>
              <a:rPr lang="en-US" dirty="0">
                <a:solidFill>
                  <a:schemeClr val="tx1"/>
                </a:solidFill>
              </a:rPr>
              <a:t>Maryland State Financial Aid Application (MSFAA)</a:t>
            </a:r>
          </a:p>
        </p:txBody>
      </p:sp>
      <p:sp>
        <p:nvSpPr>
          <p:cNvPr id="3" name="Title 2"/>
          <p:cNvSpPr>
            <a:spLocks noGrp="1"/>
          </p:cNvSpPr>
          <p:nvPr>
            <p:ph type="title"/>
          </p:nvPr>
        </p:nvSpPr>
        <p:spPr>
          <a:xfrm>
            <a:off x="702711" y="732389"/>
            <a:ext cx="7756263" cy="1054250"/>
          </a:xfrm>
        </p:spPr>
        <p:txBody>
          <a:bodyPr/>
          <a:lstStyle/>
          <a:p>
            <a:r>
              <a:rPr lang="en-US" dirty="0"/>
              <a:t>State Funding 	</a:t>
            </a:r>
          </a:p>
        </p:txBody>
      </p:sp>
    </p:spTree>
    <p:extLst>
      <p:ext uri="{BB962C8B-B14F-4D97-AF65-F5344CB8AC3E}">
        <p14:creationId xmlns:p14="http://schemas.microsoft.com/office/powerpoint/2010/main" val="325734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75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750"/>
                                        <p:tgtEl>
                                          <p:spTgt spid="2">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75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p:cTn id="29"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30"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1" dur="750"/>
                                        <p:tgtEl>
                                          <p:spTgt spid="2">
                                            <p:txEl>
                                              <p:pRg st="4" end="4"/>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 calcmode="lin" valueType="num">
                                      <p:cBhvr>
                                        <p:cTn id="34" dur="750" fill="hold"/>
                                        <p:tgtEl>
                                          <p:spTgt spid="2">
                                            <p:txEl>
                                              <p:pRg st="5" end="5"/>
                                            </p:txEl>
                                          </p:spTgt>
                                        </p:tgtEl>
                                        <p:attrNameLst>
                                          <p:attrName>ppt_w</p:attrName>
                                        </p:attrNameLst>
                                      </p:cBhvr>
                                      <p:tavLst>
                                        <p:tav tm="0">
                                          <p:val>
                                            <p:fltVal val="0"/>
                                          </p:val>
                                        </p:tav>
                                        <p:tav tm="100000">
                                          <p:val>
                                            <p:strVal val="#ppt_w"/>
                                          </p:val>
                                        </p:tav>
                                      </p:tavLst>
                                    </p:anim>
                                    <p:anim calcmode="lin" valueType="num">
                                      <p:cBhvr>
                                        <p:cTn id="35" dur="75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6" dur="750"/>
                                        <p:tgtEl>
                                          <p:spTgt spid="2">
                                            <p:txEl>
                                              <p:pRg st="5" end="5"/>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
                                            <p:txEl>
                                              <p:pRg st="6" end="6"/>
                                            </p:txEl>
                                          </p:spTgt>
                                        </p:tgtEl>
                                        <p:attrNameLst>
                                          <p:attrName>style.visibility</p:attrName>
                                        </p:attrNameLst>
                                      </p:cBhvr>
                                      <p:to>
                                        <p:strVal val="visible"/>
                                      </p:to>
                                    </p:set>
                                    <p:anim calcmode="lin" valueType="num">
                                      <p:cBhvr>
                                        <p:cTn id="39" dur="750" fill="hold"/>
                                        <p:tgtEl>
                                          <p:spTgt spid="2">
                                            <p:txEl>
                                              <p:pRg st="6" end="6"/>
                                            </p:txEl>
                                          </p:spTgt>
                                        </p:tgtEl>
                                        <p:attrNameLst>
                                          <p:attrName>ppt_w</p:attrName>
                                        </p:attrNameLst>
                                      </p:cBhvr>
                                      <p:tavLst>
                                        <p:tav tm="0">
                                          <p:val>
                                            <p:fltVal val="0"/>
                                          </p:val>
                                        </p:tav>
                                        <p:tav tm="100000">
                                          <p:val>
                                            <p:strVal val="#ppt_w"/>
                                          </p:val>
                                        </p:tav>
                                      </p:tavLst>
                                    </p:anim>
                                    <p:anim calcmode="lin" valueType="num">
                                      <p:cBhvr>
                                        <p:cTn id="40" dur="75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1" dur="750"/>
                                        <p:tgtEl>
                                          <p:spTgt spid="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 calcmode="lin" valueType="num">
                                      <p:cBhvr>
                                        <p:cTn id="46" dur="750" fill="hold"/>
                                        <p:tgtEl>
                                          <p:spTgt spid="2">
                                            <p:txEl>
                                              <p:pRg st="7" end="7"/>
                                            </p:txEl>
                                          </p:spTgt>
                                        </p:tgtEl>
                                        <p:attrNameLst>
                                          <p:attrName>ppt_w</p:attrName>
                                        </p:attrNameLst>
                                      </p:cBhvr>
                                      <p:tavLst>
                                        <p:tav tm="0">
                                          <p:val>
                                            <p:fltVal val="0"/>
                                          </p:val>
                                        </p:tav>
                                        <p:tav tm="100000">
                                          <p:val>
                                            <p:strVal val="#ppt_w"/>
                                          </p:val>
                                        </p:tav>
                                      </p:tavLst>
                                    </p:anim>
                                    <p:anim calcmode="lin" valueType="num">
                                      <p:cBhvr>
                                        <p:cTn id="47" dur="75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8" dur="750"/>
                                        <p:tgtEl>
                                          <p:spTgt spid="2">
                                            <p:txEl>
                                              <p:pRg st="7" end="7"/>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anim calcmode="lin" valueType="num">
                                      <p:cBhvr>
                                        <p:cTn id="51" dur="750" fill="hold"/>
                                        <p:tgtEl>
                                          <p:spTgt spid="2">
                                            <p:txEl>
                                              <p:pRg st="8" end="8"/>
                                            </p:txEl>
                                          </p:spTgt>
                                        </p:tgtEl>
                                        <p:attrNameLst>
                                          <p:attrName>ppt_w</p:attrName>
                                        </p:attrNameLst>
                                      </p:cBhvr>
                                      <p:tavLst>
                                        <p:tav tm="0">
                                          <p:val>
                                            <p:fltVal val="0"/>
                                          </p:val>
                                        </p:tav>
                                        <p:tav tm="100000">
                                          <p:val>
                                            <p:strVal val="#ppt_w"/>
                                          </p:val>
                                        </p:tav>
                                      </p:tavLst>
                                    </p:anim>
                                    <p:anim calcmode="lin" valueType="num">
                                      <p:cBhvr>
                                        <p:cTn id="52" dur="75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3" dur="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3717924"/>
          </a:xfrm>
          <a:noFill/>
        </p:spPr>
        <p:txBody>
          <a:bodyPr>
            <a:normAutofit/>
          </a:bodyPr>
          <a:lstStyle/>
          <a:p>
            <a:r>
              <a:rPr lang="en-US" b="1" dirty="0">
                <a:solidFill>
                  <a:schemeClr val="tx1"/>
                </a:solidFill>
              </a:rPr>
              <a:t>Scholarship search engines</a:t>
            </a:r>
          </a:p>
          <a:p>
            <a:pPr lvl="1"/>
            <a:r>
              <a:rPr lang="en-US" b="1" dirty="0" err="1">
                <a:solidFill>
                  <a:schemeClr val="tx1"/>
                </a:solidFill>
              </a:rPr>
              <a:t>Fastweb</a:t>
            </a:r>
            <a:endParaRPr lang="en-US" b="1" dirty="0">
              <a:solidFill>
                <a:schemeClr val="tx1"/>
              </a:solidFill>
            </a:endParaRPr>
          </a:p>
          <a:p>
            <a:pPr lvl="1"/>
            <a:r>
              <a:rPr lang="en-US" b="1" dirty="0"/>
              <a:t>Scholarships.com</a:t>
            </a:r>
          </a:p>
          <a:p>
            <a:pPr lvl="1"/>
            <a:r>
              <a:rPr lang="en-US" b="1" dirty="0" err="1">
                <a:solidFill>
                  <a:schemeClr val="tx1"/>
                </a:solidFill>
              </a:rPr>
              <a:t>Cappex</a:t>
            </a:r>
            <a:endParaRPr lang="en-US" b="1" dirty="0">
              <a:solidFill>
                <a:schemeClr val="tx1"/>
              </a:solidFill>
            </a:endParaRPr>
          </a:p>
          <a:p>
            <a:pPr lvl="1"/>
            <a:r>
              <a:rPr lang="en-US" b="1" dirty="0" err="1"/>
              <a:t>Scholly</a:t>
            </a:r>
            <a:endParaRPr lang="en-US" b="1" dirty="0"/>
          </a:p>
          <a:p>
            <a:pPr lvl="1"/>
            <a:r>
              <a:rPr lang="en-US" b="1" dirty="0"/>
              <a:t>Niche</a:t>
            </a:r>
          </a:p>
          <a:p>
            <a:pPr lvl="1"/>
            <a:r>
              <a:rPr lang="en-US" b="1" dirty="0"/>
              <a:t>Scholarship Monkey</a:t>
            </a:r>
          </a:p>
          <a:p>
            <a:r>
              <a:rPr lang="en-US" b="1" dirty="0">
                <a:solidFill>
                  <a:schemeClr val="tx1"/>
                </a:solidFill>
              </a:rPr>
              <a:t>Scholarships are everywhere</a:t>
            </a:r>
          </a:p>
          <a:p>
            <a:pPr lvl="1"/>
            <a:endParaRPr lang="en-US" b="1" dirty="0">
              <a:solidFill>
                <a:schemeClr val="tx1"/>
              </a:solidFill>
            </a:endParaRPr>
          </a:p>
        </p:txBody>
      </p:sp>
      <p:sp>
        <p:nvSpPr>
          <p:cNvPr id="3" name="Title 2"/>
          <p:cNvSpPr>
            <a:spLocks noGrp="1"/>
          </p:cNvSpPr>
          <p:nvPr>
            <p:ph type="title"/>
          </p:nvPr>
        </p:nvSpPr>
        <p:spPr>
          <a:xfrm>
            <a:off x="688489" y="732389"/>
            <a:ext cx="7756263" cy="1054250"/>
          </a:xfrm>
        </p:spPr>
        <p:txBody>
          <a:bodyPr/>
          <a:lstStyle/>
          <a:p>
            <a:r>
              <a:rPr lang="en-US" dirty="0"/>
              <a:t>Outside Scholarships</a:t>
            </a:r>
          </a:p>
        </p:txBody>
      </p:sp>
    </p:spTree>
    <p:extLst>
      <p:ext uri="{BB962C8B-B14F-4D97-AF65-F5344CB8AC3E}">
        <p14:creationId xmlns:p14="http://schemas.microsoft.com/office/powerpoint/2010/main" val="144395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750"/>
                                        <p:tgtEl>
                                          <p:spTgt spid="2">
                                            <p:txEl>
                                              <p:pRg st="2" end="2"/>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 calcmode="lin" valueType="num">
                                      <p:cBhvr>
                                        <p:cTn id="17"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8"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9" dur="750"/>
                                        <p:tgtEl>
                                          <p:spTgt spid="2">
                                            <p:txEl>
                                              <p:pRg st="1" end="1"/>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750"/>
                                        <p:tgtEl>
                                          <p:spTgt spid="2">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750"/>
                                        <p:tgtEl>
                                          <p:spTgt spid="2">
                                            <p:txEl>
                                              <p:pRg st="4" end="4"/>
                                            </p:tx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75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75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750"/>
                                        <p:tgtEl>
                                          <p:spTgt spid="2">
                                            <p:txEl>
                                              <p:pRg st="5" end="5"/>
                                            </p:txEl>
                                          </p:spTgt>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75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75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9" dur="750"/>
                                        <p:tgtEl>
                                          <p:spTgt spid="2">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 calcmode="lin" valueType="num">
                                      <p:cBhvr>
                                        <p:cTn id="44" dur="750" fill="hold"/>
                                        <p:tgtEl>
                                          <p:spTgt spid="2">
                                            <p:txEl>
                                              <p:pRg st="7" end="7"/>
                                            </p:txEl>
                                          </p:spTgt>
                                        </p:tgtEl>
                                        <p:attrNameLst>
                                          <p:attrName>ppt_w</p:attrName>
                                        </p:attrNameLst>
                                      </p:cBhvr>
                                      <p:tavLst>
                                        <p:tav tm="0">
                                          <p:val>
                                            <p:fltVal val="0"/>
                                          </p:val>
                                        </p:tav>
                                        <p:tav tm="100000">
                                          <p:val>
                                            <p:strVal val="#ppt_w"/>
                                          </p:val>
                                        </p:tav>
                                      </p:tavLst>
                                    </p:anim>
                                    <p:anim calcmode="lin" valueType="num">
                                      <p:cBhvr>
                                        <p:cTn id="45" dur="75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6" dur="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Loans</a:t>
            </a:r>
          </a:p>
        </p:txBody>
      </p:sp>
    </p:spTree>
    <p:extLst>
      <p:ext uri="{BB962C8B-B14F-4D97-AF65-F5344CB8AC3E}">
        <p14:creationId xmlns:p14="http://schemas.microsoft.com/office/powerpoint/2010/main" val="290717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2"/>
          </p:nvPr>
        </p:nvSpPr>
        <p:spPr>
          <a:xfrm>
            <a:off x="793069" y="2043339"/>
            <a:ext cx="4040188" cy="3941763"/>
          </a:xfrm>
        </p:spPr>
        <p:txBody>
          <a:bodyPr/>
          <a:lstStyle/>
          <a:p>
            <a:r>
              <a:rPr lang="en-US" sz="2800" dirty="0"/>
              <a:t>Stafford Loans</a:t>
            </a:r>
          </a:p>
          <a:p>
            <a:pPr lvl="1"/>
            <a:r>
              <a:rPr lang="en-US" sz="2800" dirty="0"/>
              <a:t>Student Loans</a:t>
            </a:r>
          </a:p>
          <a:p>
            <a:pPr lvl="2"/>
            <a:r>
              <a:rPr lang="en-US" sz="2800" dirty="0"/>
              <a:t>Subsidized </a:t>
            </a:r>
          </a:p>
          <a:p>
            <a:pPr lvl="2"/>
            <a:r>
              <a:rPr lang="en-US" sz="2800" dirty="0"/>
              <a:t>Unsubsidized</a:t>
            </a:r>
          </a:p>
          <a:p>
            <a:pPr lvl="1"/>
            <a:r>
              <a:rPr lang="en-US" sz="2800" dirty="0"/>
              <a:t>PLUS Loans (Parent) </a:t>
            </a:r>
          </a:p>
          <a:p>
            <a:pPr marL="393192" lvl="1" indent="0">
              <a:buNone/>
            </a:pPr>
            <a:endParaRPr lang="en-US" dirty="0"/>
          </a:p>
        </p:txBody>
      </p:sp>
      <p:sp>
        <p:nvSpPr>
          <p:cNvPr id="7" name="Content Placeholder 6"/>
          <p:cNvSpPr>
            <a:spLocks noGrp="1"/>
          </p:cNvSpPr>
          <p:nvPr>
            <p:ph sz="quarter" idx="4"/>
          </p:nvPr>
        </p:nvSpPr>
        <p:spPr>
          <a:xfrm>
            <a:off x="4800600" y="2054225"/>
            <a:ext cx="4041775" cy="3941763"/>
          </a:xfrm>
        </p:spPr>
        <p:txBody>
          <a:bodyPr/>
          <a:lstStyle/>
          <a:p>
            <a:r>
              <a:rPr lang="en-US" sz="2800" dirty="0"/>
              <a:t>Private Source Loans</a:t>
            </a:r>
          </a:p>
          <a:p>
            <a:pPr lvl="1"/>
            <a:r>
              <a:rPr lang="en-US" sz="2800" dirty="0"/>
              <a:t>Banks</a:t>
            </a:r>
          </a:p>
          <a:p>
            <a:pPr lvl="1"/>
            <a:r>
              <a:rPr lang="en-US" sz="2800" dirty="0"/>
              <a:t>Credit Unions</a:t>
            </a:r>
          </a:p>
          <a:p>
            <a:pPr lvl="1"/>
            <a:r>
              <a:rPr lang="en-US" sz="2800" dirty="0"/>
              <a:t>Private Loan Servicer</a:t>
            </a:r>
          </a:p>
          <a:p>
            <a:endParaRPr lang="en-US" dirty="0"/>
          </a:p>
        </p:txBody>
      </p:sp>
      <p:sp>
        <p:nvSpPr>
          <p:cNvPr id="3" name="Title 2"/>
          <p:cNvSpPr>
            <a:spLocks noGrp="1"/>
          </p:cNvSpPr>
          <p:nvPr>
            <p:ph type="title"/>
          </p:nvPr>
        </p:nvSpPr>
        <p:spPr>
          <a:xfrm>
            <a:off x="693868" y="732389"/>
            <a:ext cx="7756263" cy="1054250"/>
          </a:xfrm>
        </p:spPr>
        <p:txBody>
          <a:bodyPr/>
          <a:lstStyle/>
          <a:p>
            <a:r>
              <a:rPr lang="en-US" dirty="0">
                <a:solidFill>
                  <a:schemeClr val="tx1"/>
                </a:solidFill>
              </a:rPr>
              <a:t>Loan Types	</a:t>
            </a:r>
          </a:p>
        </p:txBody>
      </p:sp>
    </p:spTree>
    <p:extLst>
      <p:ext uri="{BB962C8B-B14F-4D97-AF65-F5344CB8AC3E}">
        <p14:creationId xmlns:p14="http://schemas.microsoft.com/office/powerpoint/2010/main" val="3629041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750"/>
                                        <p:tgtEl>
                                          <p:spTgt spid="2">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750"/>
                                        <p:tgtEl>
                                          <p:spTgt spid="2">
                                            <p:txEl>
                                              <p:pRg st="2" end="2"/>
                                            </p:tx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750"/>
                                        <p:tgtEl>
                                          <p:spTgt spid="2">
                                            <p:txEl>
                                              <p:pRg st="3" end="3"/>
                                            </p:tx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750"/>
                                        <p:tgtEl>
                                          <p:spTgt spid="2">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7">
                                            <p:txEl>
                                              <p:pRg st="0" end="0"/>
                                            </p:txEl>
                                          </p:spTgt>
                                        </p:tgtEl>
                                        <p:attrNameLst>
                                          <p:attrName>style.visibility</p:attrName>
                                        </p:attrNameLst>
                                      </p:cBhvr>
                                      <p:to>
                                        <p:strVal val="visible"/>
                                      </p:to>
                                    </p:set>
                                    <p:anim calcmode="lin" valueType="num">
                                      <p:cBhvr>
                                        <p:cTn id="34" dur="750" fill="hold"/>
                                        <p:tgtEl>
                                          <p:spTgt spid="7">
                                            <p:txEl>
                                              <p:pRg st="0" end="0"/>
                                            </p:txEl>
                                          </p:spTgt>
                                        </p:tgtEl>
                                        <p:attrNameLst>
                                          <p:attrName>ppt_w</p:attrName>
                                        </p:attrNameLst>
                                      </p:cBhvr>
                                      <p:tavLst>
                                        <p:tav tm="0">
                                          <p:val>
                                            <p:fltVal val="0"/>
                                          </p:val>
                                        </p:tav>
                                        <p:tav tm="100000">
                                          <p:val>
                                            <p:strVal val="#ppt_w"/>
                                          </p:val>
                                        </p:tav>
                                      </p:tavLst>
                                    </p:anim>
                                    <p:anim calcmode="lin" valueType="num">
                                      <p:cBhvr>
                                        <p:cTn id="35" dur="75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6" dur="750"/>
                                        <p:tgtEl>
                                          <p:spTgt spid="7">
                                            <p:txEl>
                                              <p:pRg st="0" end="0"/>
                                            </p:tx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 calcmode="lin" valueType="num">
                                      <p:cBhvr>
                                        <p:cTn id="39" dur="750" fill="hold"/>
                                        <p:tgtEl>
                                          <p:spTgt spid="7">
                                            <p:txEl>
                                              <p:pRg st="1" end="1"/>
                                            </p:txEl>
                                          </p:spTgt>
                                        </p:tgtEl>
                                        <p:attrNameLst>
                                          <p:attrName>ppt_w</p:attrName>
                                        </p:attrNameLst>
                                      </p:cBhvr>
                                      <p:tavLst>
                                        <p:tav tm="0">
                                          <p:val>
                                            <p:fltVal val="0"/>
                                          </p:val>
                                        </p:tav>
                                        <p:tav tm="100000">
                                          <p:val>
                                            <p:strVal val="#ppt_w"/>
                                          </p:val>
                                        </p:tav>
                                      </p:tavLst>
                                    </p:anim>
                                    <p:anim calcmode="lin" valueType="num">
                                      <p:cBhvr>
                                        <p:cTn id="40" dur="75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41" dur="750"/>
                                        <p:tgtEl>
                                          <p:spTgt spid="7">
                                            <p:txEl>
                                              <p:pRg st="1" end="1"/>
                                            </p:txEl>
                                          </p:spTgt>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
                                            <p:txEl>
                                              <p:pRg st="2" end="2"/>
                                            </p:txEl>
                                          </p:spTgt>
                                        </p:tgtEl>
                                        <p:attrNameLst>
                                          <p:attrName>style.visibility</p:attrName>
                                        </p:attrNameLst>
                                      </p:cBhvr>
                                      <p:to>
                                        <p:strVal val="visible"/>
                                      </p:to>
                                    </p:set>
                                    <p:anim calcmode="lin" valueType="num">
                                      <p:cBhvr>
                                        <p:cTn id="44" dur="750" fill="hold"/>
                                        <p:tgtEl>
                                          <p:spTgt spid="7">
                                            <p:txEl>
                                              <p:pRg st="2" end="2"/>
                                            </p:txEl>
                                          </p:spTgt>
                                        </p:tgtEl>
                                        <p:attrNameLst>
                                          <p:attrName>ppt_w</p:attrName>
                                        </p:attrNameLst>
                                      </p:cBhvr>
                                      <p:tavLst>
                                        <p:tav tm="0">
                                          <p:val>
                                            <p:fltVal val="0"/>
                                          </p:val>
                                        </p:tav>
                                        <p:tav tm="100000">
                                          <p:val>
                                            <p:strVal val="#ppt_w"/>
                                          </p:val>
                                        </p:tav>
                                      </p:tavLst>
                                    </p:anim>
                                    <p:anim calcmode="lin" valueType="num">
                                      <p:cBhvr>
                                        <p:cTn id="45" dur="75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46" dur="750"/>
                                        <p:tgtEl>
                                          <p:spTgt spid="7">
                                            <p:txEl>
                                              <p:pRg st="2" end="2"/>
                                            </p:txEl>
                                          </p:spTgt>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p:cTn id="49" dur="750" fill="hold"/>
                                        <p:tgtEl>
                                          <p:spTgt spid="7">
                                            <p:txEl>
                                              <p:pRg st="3" end="3"/>
                                            </p:txEl>
                                          </p:spTgt>
                                        </p:tgtEl>
                                        <p:attrNameLst>
                                          <p:attrName>ppt_w</p:attrName>
                                        </p:attrNameLst>
                                      </p:cBhvr>
                                      <p:tavLst>
                                        <p:tav tm="0">
                                          <p:val>
                                            <p:fltVal val="0"/>
                                          </p:val>
                                        </p:tav>
                                        <p:tav tm="100000">
                                          <p:val>
                                            <p:strVal val="#ppt_w"/>
                                          </p:val>
                                        </p:tav>
                                      </p:tavLst>
                                    </p:anim>
                                    <p:anim calcmode="lin" valueType="num">
                                      <p:cBhvr>
                                        <p:cTn id="50" dur="75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51" dur="7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52400" y="1981200"/>
            <a:ext cx="4525282" cy="4164344"/>
          </a:xfrm>
        </p:spPr>
        <p:txBody>
          <a:bodyPr>
            <a:normAutofit fontScale="85000" lnSpcReduction="20000"/>
          </a:bodyPr>
          <a:lstStyle/>
          <a:p>
            <a:pPr fontAlgn="base"/>
            <a:r>
              <a:rPr lang="en-US" u="sng" dirty="0"/>
              <a:t>Direct Subsidized Loans </a:t>
            </a:r>
            <a:r>
              <a:rPr lang="en-US" dirty="0"/>
              <a:t>are available to undergraduate students </a:t>
            </a:r>
            <a:r>
              <a:rPr lang="en-US" dirty="0">
                <a:solidFill>
                  <a:srgbClr val="00B050"/>
                </a:solidFill>
              </a:rPr>
              <a:t>with financial need.</a:t>
            </a:r>
          </a:p>
          <a:p>
            <a:pPr fontAlgn="base"/>
            <a:r>
              <a:rPr lang="en-US" dirty="0"/>
              <a:t>Your school determines the amount you can borrow, and the amount may not exceed your financial need.</a:t>
            </a:r>
          </a:p>
          <a:p>
            <a:pPr fontAlgn="base"/>
            <a:r>
              <a:rPr lang="en-US" dirty="0"/>
              <a:t>The U.S. Department of Education pays the interest on a Direct Subsidized Loan</a:t>
            </a:r>
          </a:p>
          <a:p>
            <a:pPr lvl="1" fontAlgn="base"/>
            <a:r>
              <a:rPr lang="en-US" dirty="0"/>
              <a:t>while you’re in school at least half-time,</a:t>
            </a:r>
          </a:p>
          <a:p>
            <a:pPr lvl="1" fontAlgn="base"/>
            <a:r>
              <a:rPr lang="en-US" dirty="0"/>
              <a:t>for the first six months after you leave school</a:t>
            </a:r>
          </a:p>
          <a:p>
            <a:pPr lvl="1" fontAlgn="base"/>
            <a:r>
              <a:rPr lang="en-US" dirty="0"/>
              <a:t>during a period of </a:t>
            </a:r>
            <a:r>
              <a:rPr lang="en-US" b="1" i="1" dirty="0"/>
              <a:t>deferment</a:t>
            </a:r>
            <a:r>
              <a:rPr lang="en-US" dirty="0"/>
              <a:t> </a:t>
            </a:r>
          </a:p>
          <a:p>
            <a:endParaRPr lang="en-US" dirty="0"/>
          </a:p>
        </p:txBody>
      </p:sp>
      <p:sp>
        <p:nvSpPr>
          <p:cNvPr id="6" name="Content Placeholder 5"/>
          <p:cNvSpPr>
            <a:spLocks noGrp="1"/>
          </p:cNvSpPr>
          <p:nvPr>
            <p:ph sz="quarter" idx="4"/>
          </p:nvPr>
        </p:nvSpPr>
        <p:spPr>
          <a:xfrm>
            <a:off x="4645025" y="1981200"/>
            <a:ext cx="4346575" cy="3886200"/>
          </a:xfrm>
        </p:spPr>
        <p:txBody>
          <a:bodyPr>
            <a:normAutofit fontScale="85000" lnSpcReduction="20000"/>
          </a:bodyPr>
          <a:lstStyle/>
          <a:p>
            <a:pPr fontAlgn="base"/>
            <a:r>
              <a:rPr lang="en-US" u="sng" dirty="0"/>
              <a:t>Direct Unsubsidized Loans </a:t>
            </a:r>
            <a:r>
              <a:rPr lang="en-US" dirty="0"/>
              <a:t>are available to undergraduate and graduate students.</a:t>
            </a:r>
          </a:p>
          <a:p>
            <a:pPr fontAlgn="base"/>
            <a:r>
              <a:rPr lang="en-US" dirty="0"/>
              <a:t>Your school determines the amount you can borrow based on your cost of attendance.</a:t>
            </a:r>
          </a:p>
          <a:p>
            <a:pPr fontAlgn="base"/>
            <a:r>
              <a:rPr lang="en-US" dirty="0"/>
              <a:t>You are responsible for paying the interest on a Direct Unsubsidized Loan during all periods. </a:t>
            </a:r>
          </a:p>
          <a:p>
            <a:pPr lvl="1" fontAlgn="base"/>
            <a:r>
              <a:rPr lang="en-US" dirty="0"/>
              <a:t>If you choose not to pay the interest while you are in school and during grace periods, </a:t>
            </a:r>
            <a:r>
              <a:rPr lang="en-US" dirty="0">
                <a:solidFill>
                  <a:srgbClr val="FF0000"/>
                </a:solidFill>
              </a:rPr>
              <a:t>your interest will accrue and be capitalized</a:t>
            </a:r>
          </a:p>
        </p:txBody>
      </p:sp>
      <p:sp>
        <p:nvSpPr>
          <p:cNvPr id="2" name="Title 1"/>
          <p:cNvSpPr>
            <a:spLocks noGrp="1"/>
          </p:cNvSpPr>
          <p:nvPr>
            <p:ph type="title"/>
          </p:nvPr>
        </p:nvSpPr>
        <p:spPr>
          <a:xfrm>
            <a:off x="562882" y="722847"/>
            <a:ext cx="8229600" cy="960438"/>
          </a:xfrm>
        </p:spPr>
        <p:txBody>
          <a:bodyPr>
            <a:noAutofit/>
          </a:bodyPr>
          <a:lstStyle/>
          <a:p>
            <a:pPr algn="ctr"/>
            <a:r>
              <a:rPr lang="en-US" sz="4000" dirty="0">
                <a:solidFill>
                  <a:schemeClr val="tx1"/>
                </a:solidFill>
              </a:rPr>
              <a:t>Subsidized   VS.   Unsubsidized</a:t>
            </a:r>
          </a:p>
        </p:txBody>
      </p:sp>
    </p:spTree>
    <p:extLst>
      <p:ext uri="{BB962C8B-B14F-4D97-AF65-F5344CB8AC3E}">
        <p14:creationId xmlns:p14="http://schemas.microsoft.com/office/powerpoint/2010/main" val="221532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750" fill="hold"/>
                                        <p:tgtEl>
                                          <p:spTgt spid="6"/>
                                        </p:tgtEl>
                                        <p:attrNameLst>
                                          <p:attrName>ppt_w</p:attrName>
                                        </p:attrNameLst>
                                      </p:cBhvr>
                                      <p:tavLst>
                                        <p:tav tm="0">
                                          <p:val>
                                            <p:fltVal val="0"/>
                                          </p:val>
                                        </p:tav>
                                        <p:tav tm="100000">
                                          <p:val>
                                            <p:strVal val="#ppt_w"/>
                                          </p:val>
                                        </p:tav>
                                      </p:tavLst>
                                    </p:anim>
                                    <p:anim calcmode="lin" valueType="num">
                                      <p:cBhvr>
                                        <p:cTn id="15" dur="750" fill="hold"/>
                                        <p:tgtEl>
                                          <p:spTgt spid="6"/>
                                        </p:tgtEl>
                                        <p:attrNameLst>
                                          <p:attrName>ppt_h</p:attrName>
                                        </p:attrNameLst>
                                      </p:cBhvr>
                                      <p:tavLst>
                                        <p:tav tm="0">
                                          <p:val>
                                            <p:fltVal val="0"/>
                                          </p:val>
                                        </p:tav>
                                        <p:tav tm="100000">
                                          <p:val>
                                            <p:strVal val="#ppt_h"/>
                                          </p:val>
                                        </p:tav>
                                      </p:tavLst>
                                    </p:anim>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4835" y="11259"/>
            <a:ext cx="7356765" cy="1054250"/>
          </a:xfrm>
        </p:spPr>
        <p:txBody>
          <a:bodyPr>
            <a:normAutofit/>
          </a:bodyPr>
          <a:lstStyle/>
          <a:p>
            <a:r>
              <a:rPr lang="en-US" dirty="0"/>
              <a:t>Sources of Financial Aid </a:t>
            </a:r>
          </a:p>
        </p:txBody>
      </p:sp>
      <p:sp>
        <p:nvSpPr>
          <p:cNvPr id="6" name="Oval 5">
            <a:extLst>
              <a:ext uri="{FF2B5EF4-FFF2-40B4-BE49-F238E27FC236}">
                <a16:creationId xmlns:a16="http://schemas.microsoft.com/office/drawing/2014/main" id="{D6ACE746-39D5-443C-A348-D9F47A9553C5}"/>
              </a:ext>
            </a:extLst>
          </p:cNvPr>
          <p:cNvSpPr>
            <a:spLocks noChangeAspect="1"/>
          </p:cNvSpPr>
          <p:nvPr/>
        </p:nvSpPr>
        <p:spPr>
          <a:xfrm>
            <a:off x="2514600" y="1600200"/>
            <a:ext cx="4114800" cy="411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Rectangle: Rounded Corners 6">
            <a:extLst>
              <a:ext uri="{FF2B5EF4-FFF2-40B4-BE49-F238E27FC236}">
                <a16:creationId xmlns:a16="http://schemas.microsoft.com/office/drawing/2014/main" id="{E4F802F6-2AC1-458A-97D1-724FB0D5A8DD}"/>
              </a:ext>
            </a:extLst>
          </p:cNvPr>
          <p:cNvSpPr/>
          <p:nvPr/>
        </p:nvSpPr>
        <p:spPr>
          <a:xfrm>
            <a:off x="3429000" y="1143000"/>
            <a:ext cx="2286000" cy="1097280"/>
          </a:xfrm>
          <a:prstGeom prst="roundRect">
            <a:avLst/>
          </a:prstGeom>
          <a:solidFill>
            <a:srgbClr val="70AC2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Federal Government</a:t>
            </a:r>
          </a:p>
        </p:txBody>
      </p:sp>
      <p:sp>
        <p:nvSpPr>
          <p:cNvPr id="8" name="Rectangle: Rounded Corners 7">
            <a:extLst>
              <a:ext uri="{FF2B5EF4-FFF2-40B4-BE49-F238E27FC236}">
                <a16:creationId xmlns:a16="http://schemas.microsoft.com/office/drawing/2014/main" id="{466C2856-6045-4D2B-8A2C-BABE45A104D6}"/>
              </a:ext>
            </a:extLst>
          </p:cNvPr>
          <p:cNvSpPr/>
          <p:nvPr/>
        </p:nvSpPr>
        <p:spPr>
          <a:xfrm>
            <a:off x="5486400" y="2588623"/>
            <a:ext cx="2286000" cy="109728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States</a:t>
            </a:r>
          </a:p>
        </p:txBody>
      </p:sp>
      <p:sp>
        <p:nvSpPr>
          <p:cNvPr id="9" name="Rectangle: Rounded Corners 8">
            <a:extLst>
              <a:ext uri="{FF2B5EF4-FFF2-40B4-BE49-F238E27FC236}">
                <a16:creationId xmlns:a16="http://schemas.microsoft.com/office/drawing/2014/main" id="{4F86BE0F-FDFD-4AD9-B5A7-83E9EB0175E5}"/>
              </a:ext>
            </a:extLst>
          </p:cNvPr>
          <p:cNvSpPr/>
          <p:nvPr/>
        </p:nvSpPr>
        <p:spPr>
          <a:xfrm>
            <a:off x="5105400" y="4343400"/>
            <a:ext cx="2286000" cy="1097280"/>
          </a:xfrm>
          <a:prstGeom prst="roundRect">
            <a:avLst/>
          </a:prstGeom>
          <a:solidFill>
            <a:srgbClr val="9002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College and Universities</a:t>
            </a:r>
          </a:p>
        </p:txBody>
      </p:sp>
      <p:sp>
        <p:nvSpPr>
          <p:cNvPr id="10" name="Rectangle: Rounded Corners 9">
            <a:extLst>
              <a:ext uri="{FF2B5EF4-FFF2-40B4-BE49-F238E27FC236}">
                <a16:creationId xmlns:a16="http://schemas.microsoft.com/office/drawing/2014/main" id="{A5D71047-7555-47AA-ADA3-E79A7E50F23D}"/>
              </a:ext>
            </a:extLst>
          </p:cNvPr>
          <p:cNvSpPr/>
          <p:nvPr/>
        </p:nvSpPr>
        <p:spPr>
          <a:xfrm>
            <a:off x="1905000" y="4343400"/>
            <a:ext cx="2286000" cy="1097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Private Sources</a:t>
            </a:r>
          </a:p>
        </p:txBody>
      </p:sp>
      <p:sp>
        <p:nvSpPr>
          <p:cNvPr id="11" name="Rectangle: Rounded Corners 10">
            <a:extLst>
              <a:ext uri="{FF2B5EF4-FFF2-40B4-BE49-F238E27FC236}">
                <a16:creationId xmlns:a16="http://schemas.microsoft.com/office/drawing/2014/main" id="{10349136-4240-4CAF-ABC9-4C6829FD2E9C}"/>
              </a:ext>
            </a:extLst>
          </p:cNvPr>
          <p:cNvSpPr/>
          <p:nvPr/>
        </p:nvSpPr>
        <p:spPr>
          <a:xfrm>
            <a:off x="1371600" y="2588623"/>
            <a:ext cx="2286000" cy="109728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latin typeface="Arial" panose="020B0604020202020204" pitchFamily="34" charset="0"/>
                <a:cs typeface="Arial" panose="020B0604020202020204" pitchFamily="34" charset="0"/>
              </a:rPr>
              <a:t>Employers</a:t>
            </a:r>
          </a:p>
        </p:txBody>
      </p:sp>
    </p:spTree>
    <p:extLst>
      <p:ext uri="{BB962C8B-B14F-4D97-AF65-F5344CB8AC3E}">
        <p14:creationId xmlns:p14="http://schemas.microsoft.com/office/powerpoint/2010/main" val="14475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3358028C-5CB4-4E38-9FCC-3644E3F2503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070" y="782976"/>
            <a:ext cx="8078881" cy="5313023"/>
          </a:xfrm>
        </p:spPr>
      </p:pic>
      <p:sp>
        <p:nvSpPr>
          <p:cNvPr id="4" name="TextBox 3"/>
          <p:cNvSpPr txBox="1"/>
          <p:nvPr/>
        </p:nvSpPr>
        <p:spPr>
          <a:xfrm>
            <a:off x="6290234" y="1920414"/>
            <a:ext cx="1561679" cy="1015663"/>
          </a:xfrm>
          <a:prstGeom prst="rect">
            <a:avLst/>
          </a:prstGeom>
          <a:noFill/>
        </p:spPr>
        <p:txBody>
          <a:bodyPr wrap="square" rtlCol="0">
            <a:spAutoFit/>
          </a:bodyPr>
          <a:lstStyle/>
          <a:p>
            <a:r>
              <a:rPr lang="en-US" sz="2000" dirty="0"/>
              <a:t>Loan fees change every year.</a:t>
            </a:r>
          </a:p>
        </p:txBody>
      </p:sp>
      <p:sp>
        <p:nvSpPr>
          <p:cNvPr id="5" name="TextBox 4"/>
          <p:cNvSpPr txBox="1"/>
          <p:nvPr/>
        </p:nvSpPr>
        <p:spPr>
          <a:xfrm>
            <a:off x="5715000" y="3981181"/>
            <a:ext cx="3276600" cy="1323439"/>
          </a:xfrm>
          <a:prstGeom prst="rect">
            <a:avLst/>
          </a:prstGeom>
          <a:noFill/>
        </p:spPr>
        <p:txBody>
          <a:bodyPr wrap="square" rtlCol="0">
            <a:spAutoFit/>
          </a:bodyPr>
          <a:lstStyle/>
          <a:p>
            <a:r>
              <a:rPr lang="en-US" sz="2000" dirty="0"/>
              <a:t>Example: 1.057%</a:t>
            </a:r>
          </a:p>
          <a:p>
            <a:r>
              <a:rPr lang="en-US" sz="2000" dirty="0"/>
              <a:t>$5500 loan fees= $</a:t>
            </a:r>
            <a:r>
              <a:rPr lang="en-US" sz="2000" dirty="0">
                <a:solidFill>
                  <a:srgbClr val="FF0000"/>
                </a:solidFill>
              </a:rPr>
              <a:t>58.13</a:t>
            </a:r>
          </a:p>
          <a:p>
            <a:r>
              <a:rPr lang="en-US" sz="2000" dirty="0"/>
              <a:t>Total amount credited to </a:t>
            </a:r>
          </a:p>
          <a:p>
            <a:r>
              <a:rPr lang="en-US" sz="2000" dirty="0"/>
              <a:t>your account= $5441.87</a:t>
            </a:r>
          </a:p>
        </p:txBody>
      </p:sp>
      <p:sp>
        <p:nvSpPr>
          <p:cNvPr id="6" name="Explosion 1 5"/>
          <p:cNvSpPr/>
          <p:nvPr/>
        </p:nvSpPr>
        <p:spPr>
          <a:xfrm>
            <a:off x="3780182" y="4362242"/>
            <a:ext cx="1172817" cy="1075381"/>
          </a:xfrm>
          <a:prstGeom prst="irregularSeal1">
            <a:avLst/>
          </a:prstGeom>
          <a:noFill/>
          <a:ln w="4445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Explosion 1 1"/>
          <p:cNvSpPr/>
          <p:nvPr/>
        </p:nvSpPr>
        <p:spPr>
          <a:xfrm>
            <a:off x="3810000" y="1827566"/>
            <a:ext cx="1143000" cy="1075381"/>
          </a:xfrm>
          <a:prstGeom prst="irregularSeal1">
            <a:avLst/>
          </a:prstGeom>
          <a:noFill/>
          <a:ln w="44450" cmpd="sng">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98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65902" y="5105400"/>
            <a:ext cx="2035098" cy="923330"/>
          </a:xfrm>
          <a:prstGeom prst="rect">
            <a:avLst/>
          </a:prstGeom>
          <a:noFill/>
        </p:spPr>
        <p:txBody>
          <a:bodyPr wrap="square" rtlCol="0">
            <a:spAutoFit/>
          </a:bodyPr>
          <a:lstStyle/>
          <a:p>
            <a:r>
              <a:rPr lang="en-US" dirty="0"/>
              <a:t>Interest rates are fixed for the life of the loan.</a:t>
            </a:r>
          </a:p>
        </p:txBody>
      </p:sp>
      <p:sp>
        <p:nvSpPr>
          <p:cNvPr id="5" name="TextBox 4"/>
          <p:cNvSpPr txBox="1"/>
          <p:nvPr/>
        </p:nvSpPr>
        <p:spPr>
          <a:xfrm>
            <a:off x="1143000" y="5092806"/>
            <a:ext cx="2035098" cy="923330"/>
          </a:xfrm>
          <a:prstGeom prst="rect">
            <a:avLst/>
          </a:prstGeom>
          <a:noFill/>
        </p:spPr>
        <p:txBody>
          <a:bodyPr wrap="square" rtlCol="0">
            <a:spAutoFit/>
          </a:bodyPr>
          <a:lstStyle/>
          <a:p>
            <a:r>
              <a:rPr lang="en-US" dirty="0"/>
              <a:t>Rates for 2022 and beyond will change annually.</a:t>
            </a:r>
          </a:p>
        </p:txBody>
      </p:sp>
      <p:pic>
        <p:nvPicPr>
          <p:cNvPr id="9" name="Picture 8">
            <a:extLst>
              <a:ext uri="{FF2B5EF4-FFF2-40B4-BE49-F238E27FC236}">
                <a16:creationId xmlns:a16="http://schemas.microsoft.com/office/drawing/2014/main" id="{1F94F300-5C4F-4A1C-9B4B-D0BA9277E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9173828" cy="4267200"/>
          </a:xfrm>
          <a:prstGeom prst="rect">
            <a:avLst/>
          </a:prstGeom>
        </p:spPr>
      </p:pic>
      <p:sp>
        <p:nvSpPr>
          <p:cNvPr id="10" name="Explosion: 8 Points 9">
            <a:extLst>
              <a:ext uri="{FF2B5EF4-FFF2-40B4-BE49-F238E27FC236}">
                <a16:creationId xmlns:a16="http://schemas.microsoft.com/office/drawing/2014/main" id="{9DD0848C-0226-4CFE-BBE7-5550E7912317}"/>
              </a:ext>
            </a:extLst>
          </p:cNvPr>
          <p:cNvSpPr/>
          <p:nvPr/>
        </p:nvSpPr>
        <p:spPr>
          <a:xfrm>
            <a:off x="6983451" y="2133425"/>
            <a:ext cx="1524000" cy="1143000"/>
          </a:xfrm>
          <a:prstGeom prst="irregularSeal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Explosion: 8 Points 10">
            <a:extLst>
              <a:ext uri="{FF2B5EF4-FFF2-40B4-BE49-F238E27FC236}">
                <a16:creationId xmlns:a16="http://schemas.microsoft.com/office/drawing/2014/main" id="{04D738EE-40D0-46E6-80E0-50AE531C68EB}"/>
              </a:ext>
            </a:extLst>
          </p:cNvPr>
          <p:cNvSpPr/>
          <p:nvPr/>
        </p:nvSpPr>
        <p:spPr>
          <a:xfrm>
            <a:off x="7042641" y="3733800"/>
            <a:ext cx="1524000" cy="1143000"/>
          </a:xfrm>
          <a:prstGeom prst="irregularSeal1">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4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heel(1)">
                                      <p:cBhvr>
                                        <p:cTn id="11" dur="2000"/>
                                        <p:tgtEl>
                                          <p:spTgt spid="10"/>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heel(1)">
                                      <p:cBhvr>
                                        <p:cTn id="14" dur="2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9" y="0"/>
            <a:ext cx="91904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209800" y="57150"/>
            <a:ext cx="3505200" cy="6724650"/>
          </a:xfrm>
          <a:prstGeom prst="rect">
            <a:avLst/>
          </a:prstGeom>
          <a:noFill/>
          <a:ln w="76200">
            <a:solidFill>
              <a:srgbClr val="00B0F0"/>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2324100" y="1066800"/>
            <a:ext cx="3276600" cy="76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13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else…</a:t>
            </a:r>
          </a:p>
        </p:txBody>
      </p:sp>
    </p:spTree>
    <p:extLst>
      <p:ext uri="{BB962C8B-B14F-4D97-AF65-F5344CB8AC3E}">
        <p14:creationId xmlns:p14="http://schemas.microsoft.com/office/powerpoint/2010/main" val="279722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2209800"/>
            <a:ext cx="7848600" cy="3784745"/>
          </a:xfrm>
        </p:spPr>
        <p:txBody>
          <a:bodyPr>
            <a:normAutofit/>
          </a:bodyPr>
          <a:lstStyle/>
          <a:p>
            <a:pPr>
              <a:spcBef>
                <a:spcPts val="1800"/>
              </a:spcBef>
            </a:pPr>
            <a:r>
              <a:rPr lang="en-US" dirty="0">
                <a:cs typeface="Arial" panose="020B0604020202020204" pitchFamily="34" charset="0"/>
              </a:rPr>
              <a:t>Conditions exist that cannot be documented with the FAFSA</a:t>
            </a:r>
          </a:p>
          <a:p>
            <a:pPr>
              <a:spcBef>
                <a:spcPts val="1800"/>
              </a:spcBef>
            </a:pPr>
            <a:r>
              <a:rPr lang="en-US" dirty="0">
                <a:cs typeface="Arial" panose="020B0604020202020204" pitchFamily="34" charset="0"/>
              </a:rPr>
              <a:t>Send written explanation and documentation to your college’s financial aid office</a:t>
            </a:r>
          </a:p>
          <a:p>
            <a:pPr>
              <a:spcBef>
                <a:spcPts val="1800"/>
              </a:spcBef>
            </a:pPr>
            <a:r>
              <a:rPr lang="en-US" dirty="0">
                <a:cs typeface="Arial" panose="020B0604020202020204" pitchFamily="34" charset="0"/>
              </a:rPr>
              <a:t>College will review and request additional information if necessary</a:t>
            </a:r>
          </a:p>
        </p:txBody>
      </p:sp>
      <p:sp>
        <p:nvSpPr>
          <p:cNvPr id="3" name="Title 2"/>
          <p:cNvSpPr>
            <a:spLocks noGrp="1"/>
          </p:cNvSpPr>
          <p:nvPr>
            <p:ph type="title"/>
          </p:nvPr>
        </p:nvSpPr>
        <p:spPr>
          <a:xfrm>
            <a:off x="688490" y="732389"/>
            <a:ext cx="7756263" cy="1054250"/>
          </a:xfrm>
        </p:spPr>
        <p:txBody>
          <a:bodyPr/>
          <a:lstStyle/>
          <a:p>
            <a:r>
              <a:rPr lang="en-US" dirty="0"/>
              <a:t>Special Circumstances</a:t>
            </a:r>
          </a:p>
        </p:txBody>
      </p:sp>
    </p:spTree>
    <p:extLst>
      <p:ext uri="{BB962C8B-B14F-4D97-AF65-F5344CB8AC3E}">
        <p14:creationId xmlns:p14="http://schemas.microsoft.com/office/powerpoint/2010/main" val="287118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9">
            <a:extLst>
              <a:ext uri="{FF2B5EF4-FFF2-40B4-BE49-F238E27FC236}">
                <a16:creationId xmlns:a16="http://schemas.microsoft.com/office/drawing/2014/main" id="{AD1A7855-605F-4512-BD0F-E7D7D7B7A74B}"/>
              </a:ext>
            </a:extLst>
          </p:cNvPr>
          <p:cNvSpPr/>
          <p:nvPr/>
        </p:nvSpPr>
        <p:spPr>
          <a:xfrm>
            <a:off x="6202883" y="609600"/>
            <a:ext cx="2847044" cy="1891963"/>
          </a:xfrm>
          <a:prstGeom prst="cloudCallout">
            <a:avLst>
              <a:gd name="adj1" fmla="val -23547"/>
              <a:gd name="adj2" fmla="val 148133"/>
            </a:avLst>
          </a:prstGeom>
          <a:solidFill>
            <a:srgbClr val="002060"/>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Secondary school tuition</a:t>
            </a:r>
          </a:p>
        </p:txBody>
      </p:sp>
      <p:pic>
        <p:nvPicPr>
          <p:cNvPr id="8" name="Picture 7" descr="T:\NASFAA U\Video Design and Tools\Common Craft Cut-Outs\Pack_Scene_2_PNG_0\village_landscape.png">
            <a:extLst>
              <a:ext uri="{FF2B5EF4-FFF2-40B4-BE49-F238E27FC236}">
                <a16:creationId xmlns:a16="http://schemas.microsoft.com/office/drawing/2014/main" id="{5436E042-3DA2-407B-8543-685BC57563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932" y="3933753"/>
            <a:ext cx="8686600" cy="1891963"/>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2">
            <a:extLst>
              <a:ext uri="{FF2B5EF4-FFF2-40B4-BE49-F238E27FC236}">
                <a16:creationId xmlns:a16="http://schemas.microsoft.com/office/drawing/2014/main" id="{7DF0CE34-2DA4-481C-BDDE-929919F3D789}"/>
              </a:ext>
            </a:extLst>
          </p:cNvPr>
          <p:cNvSpPr/>
          <p:nvPr/>
        </p:nvSpPr>
        <p:spPr>
          <a:xfrm>
            <a:off x="239281" y="903592"/>
            <a:ext cx="4303405" cy="1783836"/>
          </a:xfrm>
          <a:prstGeom prst="cloudCallout">
            <a:avLst>
              <a:gd name="adj1" fmla="val 11247"/>
              <a:gd name="adj2" fmla="val 201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10" name="Cloud Callout 5">
            <a:extLst>
              <a:ext uri="{FF2B5EF4-FFF2-40B4-BE49-F238E27FC236}">
                <a16:creationId xmlns:a16="http://schemas.microsoft.com/office/drawing/2014/main" id="{E7A51DC1-5E69-4E24-B453-7DFDEA2017DA}"/>
              </a:ext>
            </a:extLst>
          </p:cNvPr>
          <p:cNvSpPr/>
          <p:nvPr/>
        </p:nvSpPr>
        <p:spPr>
          <a:xfrm>
            <a:off x="94072" y="2562495"/>
            <a:ext cx="2199712" cy="1404912"/>
          </a:xfrm>
          <a:prstGeom prst="cloudCallout">
            <a:avLst>
              <a:gd name="adj1" fmla="val -4410"/>
              <a:gd name="adj2" fmla="val 86662"/>
            </a:avLst>
          </a:prstGeom>
          <a:solidFill>
            <a:schemeClr val="tx2">
              <a:lumMod val="75000"/>
              <a:lumOff val="2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Parent or spouse death</a:t>
            </a:r>
          </a:p>
        </p:txBody>
      </p:sp>
      <p:sp>
        <p:nvSpPr>
          <p:cNvPr id="11" name="Cloud Callout 4">
            <a:extLst>
              <a:ext uri="{FF2B5EF4-FFF2-40B4-BE49-F238E27FC236}">
                <a16:creationId xmlns:a16="http://schemas.microsoft.com/office/drawing/2014/main" id="{20937B81-3858-43A5-BA0E-37F5EBEBAFB4}"/>
              </a:ext>
            </a:extLst>
          </p:cNvPr>
          <p:cNvSpPr/>
          <p:nvPr/>
        </p:nvSpPr>
        <p:spPr>
          <a:xfrm>
            <a:off x="3279596" y="1590201"/>
            <a:ext cx="3597046" cy="1414763"/>
          </a:xfrm>
          <a:prstGeom prst="cloudCallout">
            <a:avLst>
              <a:gd name="adj1" fmla="val 26825"/>
              <a:gd name="adj2" fmla="val 120209"/>
            </a:avLst>
          </a:prstGeom>
          <a:solidFill>
            <a:srgbClr val="7030A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Extraordinary dependent care </a:t>
            </a:r>
          </a:p>
        </p:txBody>
      </p:sp>
      <p:sp>
        <p:nvSpPr>
          <p:cNvPr id="12" name="Cloud Callout 1">
            <a:extLst>
              <a:ext uri="{FF2B5EF4-FFF2-40B4-BE49-F238E27FC236}">
                <a16:creationId xmlns:a16="http://schemas.microsoft.com/office/drawing/2014/main" id="{B704AEED-A8D8-48A7-AB25-729EBD279045}"/>
              </a:ext>
            </a:extLst>
          </p:cNvPr>
          <p:cNvSpPr/>
          <p:nvPr/>
        </p:nvSpPr>
        <p:spPr>
          <a:xfrm>
            <a:off x="1766950" y="2761901"/>
            <a:ext cx="2658200" cy="1090999"/>
          </a:xfrm>
          <a:prstGeom prst="cloudCallout">
            <a:avLst>
              <a:gd name="adj1" fmla="val 22900"/>
              <a:gd name="adj2" fmla="val 156468"/>
            </a:avLst>
          </a:prstGeom>
          <a:solidFill>
            <a:schemeClr val="accent6">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Loss of employment</a:t>
            </a:r>
          </a:p>
        </p:txBody>
      </p:sp>
      <p:sp>
        <p:nvSpPr>
          <p:cNvPr id="13" name="Cloud Callout 3">
            <a:extLst>
              <a:ext uri="{FF2B5EF4-FFF2-40B4-BE49-F238E27FC236}">
                <a16:creationId xmlns:a16="http://schemas.microsoft.com/office/drawing/2014/main" id="{2ADA539E-5AA4-4936-9152-EF35AA503312}"/>
              </a:ext>
            </a:extLst>
          </p:cNvPr>
          <p:cNvSpPr/>
          <p:nvPr/>
        </p:nvSpPr>
        <p:spPr>
          <a:xfrm>
            <a:off x="4148468" y="2768189"/>
            <a:ext cx="2728174" cy="878585"/>
          </a:xfrm>
          <a:prstGeom prst="cloudCallout">
            <a:avLst>
              <a:gd name="adj1" fmla="val -35368"/>
              <a:gd name="adj2" fmla="val 17994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a:latin typeface="Arial" panose="020B0604020202020204" pitchFamily="34" charset="0"/>
                <a:cs typeface="Arial" panose="020B0604020202020204" pitchFamily="34" charset="0"/>
              </a:rPr>
              <a:t>Divorce</a:t>
            </a:r>
          </a:p>
        </p:txBody>
      </p:sp>
    </p:spTree>
    <p:extLst>
      <p:ext uri="{BB962C8B-B14F-4D97-AF65-F5344CB8AC3E}">
        <p14:creationId xmlns:p14="http://schemas.microsoft.com/office/powerpoint/2010/main" val="1500159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732389"/>
            <a:ext cx="7756263" cy="1054250"/>
          </a:xfrm>
        </p:spPr>
        <p:txBody>
          <a:bodyPr/>
          <a:lstStyle/>
          <a:p>
            <a:r>
              <a:rPr lang="en-US" dirty="0"/>
              <a:t>Financial Aid Packages</a:t>
            </a:r>
          </a:p>
        </p:txBody>
      </p:sp>
      <p:sp>
        <p:nvSpPr>
          <p:cNvPr id="6" name="Content Placeholder 1">
            <a:extLst>
              <a:ext uri="{FF2B5EF4-FFF2-40B4-BE49-F238E27FC236}">
                <a16:creationId xmlns:a16="http://schemas.microsoft.com/office/drawing/2014/main" id="{F56E5ADB-AA46-4BDF-9E8D-FCBD801329D0}"/>
              </a:ext>
            </a:extLst>
          </p:cNvPr>
          <p:cNvSpPr txBox="1">
            <a:spLocks/>
          </p:cNvSpPr>
          <p:nvPr/>
        </p:nvSpPr>
        <p:spPr>
          <a:xfrm>
            <a:off x="152400" y="2240280"/>
            <a:ext cx="4337304" cy="3877056"/>
          </a:xfrm>
          <a:prstGeom prst="rect">
            <a:avLst/>
          </a:prstGeom>
        </p:spPr>
        <p:txBody>
          <a:bodyPr>
            <a:normAutofit/>
          </a:bodyPr>
          <a:lstStyle>
            <a:lvl1pPr marL="365760" indent="-365760" algn="l" defTabSz="914400" rtl="0" eaLnBrk="1" latinLnBrk="0" hangingPunct="1">
              <a:spcBef>
                <a:spcPct val="20000"/>
              </a:spcBef>
              <a:buClr>
                <a:srgbClr val="FAB326"/>
              </a:buClr>
              <a:buFont typeface="Wingdings" pitchFamily="2" charset="2"/>
              <a:buChar char=""/>
              <a:defRPr sz="2400" kern="1200">
                <a:solidFill>
                  <a:schemeClr val="tx1">
                    <a:lumMod val="85000"/>
                    <a:lumOff val="15000"/>
                  </a:schemeClr>
                </a:solidFill>
                <a:latin typeface="Roboto" panose="02000000000000000000" pitchFamily="2" charset="0"/>
                <a:ea typeface="Roboto" panose="02000000000000000000" pitchFamily="2" charset="0"/>
                <a:cs typeface="+mn-cs"/>
              </a:defRPr>
            </a:lvl1pPr>
            <a:lvl2pPr marL="777240" indent="-365760" algn="l" defTabSz="914400" rtl="0" eaLnBrk="1" latinLnBrk="0" hangingPunct="1">
              <a:spcBef>
                <a:spcPct val="20000"/>
              </a:spcBef>
              <a:buClr>
                <a:srgbClr val="FAB326"/>
              </a:buClr>
              <a:buFont typeface="Wingdings" pitchFamily="2" charset="2"/>
              <a:buChar char=""/>
              <a:defRPr sz="2000" kern="1200">
                <a:solidFill>
                  <a:schemeClr val="tx1">
                    <a:lumMod val="85000"/>
                    <a:lumOff val="15000"/>
                  </a:schemeClr>
                </a:solidFill>
                <a:latin typeface="Roboto" panose="02000000000000000000" pitchFamily="2" charset="0"/>
                <a:ea typeface="Roboto" panose="02000000000000000000" pitchFamily="2" charset="0"/>
                <a:cs typeface="+mn-cs"/>
              </a:defRPr>
            </a:lvl2pPr>
            <a:lvl3pPr marL="1143000" indent="-365760" algn="l" defTabSz="914400" rtl="0" eaLnBrk="1" latinLnBrk="0" hangingPunct="1">
              <a:spcBef>
                <a:spcPct val="20000"/>
              </a:spcBef>
              <a:buClr>
                <a:srgbClr val="FAB326"/>
              </a:buClr>
              <a:buFont typeface="Wingdings" pitchFamily="2" charset="2"/>
              <a:buChar char=""/>
              <a:defRPr sz="2000" kern="1200">
                <a:solidFill>
                  <a:schemeClr val="tx1">
                    <a:lumMod val="85000"/>
                    <a:lumOff val="15000"/>
                  </a:schemeClr>
                </a:solidFill>
                <a:latin typeface="Roboto" panose="02000000000000000000" pitchFamily="2" charset="0"/>
                <a:ea typeface="Roboto" panose="02000000000000000000" pitchFamily="2" charset="0"/>
                <a:cs typeface="+mn-cs"/>
              </a:defRPr>
            </a:lvl3pPr>
            <a:lvl4pPr marL="1508760" indent="-320040" algn="l" defTabSz="914400" rtl="0" eaLnBrk="1" latinLnBrk="0" hangingPunct="1">
              <a:spcBef>
                <a:spcPct val="20000"/>
              </a:spcBef>
              <a:buClr>
                <a:srgbClr val="FAB326"/>
              </a:buClr>
              <a:buFont typeface="Wingdings" pitchFamily="2" charset="2"/>
              <a:buChar char=""/>
              <a:defRPr sz="1800" kern="1200">
                <a:solidFill>
                  <a:schemeClr val="tx1">
                    <a:lumMod val="85000"/>
                    <a:lumOff val="15000"/>
                  </a:schemeClr>
                </a:solidFill>
                <a:latin typeface="Roboto" panose="02000000000000000000" pitchFamily="2" charset="0"/>
                <a:ea typeface="Roboto" panose="02000000000000000000" pitchFamily="2" charset="0"/>
                <a:cs typeface="+mn-cs"/>
              </a:defRPr>
            </a:lvl4pPr>
            <a:lvl5pPr marL="1828800" indent="-320040" algn="l" defTabSz="914400" rtl="0" eaLnBrk="1" latinLnBrk="0" hangingPunct="1">
              <a:spcBef>
                <a:spcPct val="20000"/>
              </a:spcBef>
              <a:buClr>
                <a:srgbClr val="FAB326"/>
              </a:buClr>
              <a:buFont typeface="Wingdings" pitchFamily="2" charset="2"/>
              <a:buChar char=""/>
              <a:defRPr sz="1600" kern="1200">
                <a:solidFill>
                  <a:schemeClr val="tx1">
                    <a:lumMod val="85000"/>
                    <a:lumOff val="15000"/>
                  </a:schemeClr>
                </a:solidFill>
                <a:latin typeface="Roboto" panose="02000000000000000000" pitchFamily="2" charset="0"/>
                <a:ea typeface="Roboto" panose="02000000000000000000" pitchFamily="2" charset="0"/>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a:t>Financial Aid Packages after admission notification</a:t>
            </a:r>
            <a:endParaRPr lang="en-US">
              <a:solidFill>
                <a:schemeClr val="tx1"/>
              </a:solidFill>
            </a:endParaRPr>
          </a:p>
          <a:p>
            <a:pPr lvl="1"/>
            <a:r>
              <a:rPr lang="en-US">
                <a:solidFill>
                  <a:schemeClr val="tx1"/>
                </a:solidFill>
              </a:rPr>
              <a:t>Early Decision </a:t>
            </a:r>
          </a:p>
          <a:p>
            <a:pPr lvl="2"/>
            <a:r>
              <a:rPr lang="en-US" sz="1900">
                <a:solidFill>
                  <a:schemeClr val="tx1"/>
                </a:solidFill>
              </a:rPr>
              <a:t>Early December</a:t>
            </a:r>
          </a:p>
          <a:p>
            <a:pPr lvl="1"/>
            <a:r>
              <a:rPr lang="en-US">
                <a:solidFill>
                  <a:schemeClr val="tx1"/>
                </a:solidFill>
              </a:rPr>
              <a:t>Early Action Applicants</a:t>
            </a:r>
          </a:p>
          <a:p>
            <a:pPr lvl="2"/>
            <a:r>
              <a:rPr lang="en-US">
                <a:solidFill>
                  <a:schemeClr val="tx1"/>
                </a:solidFill>
              </a:rPr>
              <a:t>Early January</a:t>
            </a:r>
          </a:p>
          <a:p>
            <a:pPr lvl="1"/>
            <a:r>
              <a:rPr lang="en-US">
                <a:solidFill>
                  <a:schemeClr val="tx1"/>
                </a:solidFill>
              </a:rPr>
              <a:t>Regular Decision</a:t>
            </a:r>
          </a:p>
          <a:p>
            <a:pPr lvl="2"/>
            <a:r>
              <a:rPr lang="en-US">
                <a:solidFill>
                  <a:schemeClr val="tx1"/>
                </a:solidFill>
              </a:rPr>
              <a:t>Early March</a:t>
            </a:r>
          </a:p>
          <a:p>
            <a:pPr marL="777240" lvl="2" indent="0">
              <a:buFont typeface="Wingdings" pitchFamily="2" charset="2"/>
              <a:buNone/>
            </a:pPr>
            <a:endParaRPr lang="en-US">
              <a:solidFill>
                <a:schemeClr val="tx1"/>
              </a:solidFill>
            </a:endParaRPr>
          </a:p>
          <a:p>
            <a:endParaRPr lang="en-US" dirty="0"/>
          </a:p>
        </p:txBody>
      </p:sp>
      <p:sp>
        <p:nvSpPr>
          <p:cNvPr id="7" name="Content Placeholder 3">
            <a:extLst>
              <a:ext uri="{FF2B5EF4-FFF2-40B4-BE49-F238E27FC236}">
                <a16:creationId xmlns:a16="http://schemas.microsoft.com/office/drawing/2014/main" id="{E23C4CA1-C074-47E8-8B0A-30651A4274B5}"/>
              </a:ext>
            </a:extLst>
          </p:cNvPr>
          <p:cNvSpPr txBox="1">
            <a:spLocks/>
          </p:cNvSpPr>
          <p:nvPr/>
        </p:nvSpPr>
        <p:spPr>
          <a:xfrm>
            <a:off x="4953000" y="2240280"/>
            <a:ext cx="3803904" cy="3877056"/>
          </a:xfrm>
          <a:prstGeom prst="rect">
            <a:avLst/>
          </a:prstGeom>
        </p:spPr>
        <p:txBody>
          <a:bodyPr/>
          <a:lstStyle>
            <a:lvl1pPr marL="365760" indent="-365760" algn="l" defTabSz="914400" rtl="0" eaLnBrk="1" latinLnBrk="0" hangingPunct="1">
              <a:spcBef>
                <a:spcPct val="20000"/>
              </a:spcBef>
              <a:buClr>
                <a:srgbClr val="FAB326"/>
              </a:buClr>
              <a:buFont typeface="Wingdings" pitchFamily="2" charset="2"/>
              <a:buChar char=""/>
              <a:defRPr sz="2400" kern="1200">
                <a:solidFill>
                  <a:schemeClr val="tx1">
                    <a:lumMod val="85000"/>
                    <a:lumOff val="15000"/>
                  </a:schemeClr>
                </a:solidFill>
                <a:latin typeface="Roboto" panose="02000000000000000000" pitchFamily="2" charset="0"/>
                <a:ea typeface="Roboto" panose="02000000000000000000" pitchFamily="2" charset="0"/>
                <a:cs typeface="+mn-cs"/>
              </a:defRPr>
            </a:lvl1pPr>
            <a:lvl2pPr marL="777240" indent="-365760" algn="l" defTabSz="914400" rtl="0" eaLnBrk="1" latinLnBrk="0" hangingPunct="1">
              <a:spcBef>
                <a:spcPct val="20000"/>
              </a:spcBef>
              <a:buClr>
                <a:srgbClr val="FAB326"/>
              </a:buClr>
              <a:buFont typeface="Wingdings" pitchFamily="2" charset="2"/>
              <a:buChar char=""/>
              <a:defRPr sz="2000" kern="1200">
                <a:solidFill>
                  <a:schemeClr val="tx1">
                    <a:lumMod val="85000"/>
                    <a:lumOff val="15000"/>
                  </a:schemeClr>
                </a:solidFill>
                <a:latin typeface="Roboto" panose="02000000000000000000" pitchFamily="2" charset="0"/>
                <a:ea typeface="Roboto" panose="02000000000000000000" pitchFamily="2" charset="0"/>
                <a:cs typeface="+mn-cs"/>
              </a:defRPr>
            </a:lvl2pPr>
            <a:lvl3pPr marL="1143000" indent="-365760" algn="l" defTabSz="914400" rtl="0" eaLnBrk="1" latinLnBrk="0" hangingPunct="1">
              <a:spcBef>
                <a:spcPct val="20000"/>
              </a:spcBef>
              <a:buClr>
                <a:srgbClr val="FAB326"/>
              </a:buClr>
              <a:buFont typeface="Wingdings" pitchFamily="2" charset="2"/>
              <a:buChar char=""/>
              <a:defRPr sz="2000" kern="1200">
                <a:solidFill>
                  <a:schemeClr val="tx1">
                    <a:lumMod val="85000"/>
                    <a:lumOff val="15000"/>
                  </a:schemeClr>
                </a:solidFill>
                <a:latin typeface="Roboto" panose="02000000000000000000" pitchFamily="2" charset="0"/>
                <a:ea typeface="Roboto" panose="02000000000000000000" pitchFamily="2" charset="0"/>
                <a:cs typeface="+mn-cs"/>
              </a:defRPr>
            </a:lvl3pPr>
            <a:lvl4pPr marL="1508760" indent="-320040" algn="l" defTabSz="914400" rtl="0" eaLnBrk="1" latinLnBrk="0" hangingPunct="1">
              <a:spcBef>
                <a:spcPct val="20000"/>
              </a:spcBef>
              <a:buClr>
                <a:srgbClr val="FAB326"/>
              </a:buClr>
              <a:buFont typeface="Wingdings" pitchFamily="2" charset="2"/>
              <a:buChar char=""/>
              <a:defRPr sz="1800" kern="1200">
                <a:solidFill>
                  <a:schemeClr val="tx1">
                    <a:lumMod val="85000"/>
                    <a:lumOff val="15000"/>
                  </a:schemeClr>
                </a:solidFill>
                <a:latin typeface="Roboto" panose="02000000000000000000" pitchFamily="2" charset="0"/>
                <a:ea typeface="Roboto" panose="02000000000000000000" pitchFamily="2" charset="0"/>
                <a:cs typeface="+mn-cs"/>
              </a:defRPr>
            </a:lvl4pPr>
            <a:lvl5pPr marL="1828800" indent="-320040" algn="l" defTabSz="914400" rtl="0" eaLnBrk="1" latinLnBrk="0" hangingPunct="1">
              <a:spcBef>
                <a:spcPct val="20000"/>
              </a:spcBef>
              <a:buClr>
                <a:srgbClr val="FAB326"/>
              </a:buClr>
              <a:buFont typeface="Wingdings" pitchFamily="2" charset="2"/>
              <a:buChar char=""/>
              <a:defRPr sz="1600" kern="1200">
                <a:solidFill>
                  <a:schemeClr val="tx1">
                    <a:lumMod val="85000"/>
                    <a:lumOff val="15000"/>
                  </a:schemeClr>
                </a:solidFill>
                <a:latin typeface="Roboto" panose="02000000000000000000" pitchFamily="2" charset="0"/>
                <a:ea typeface="Roboto" panose="02000000000000000000" pitchFamily="2" charset="0"/>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r>
              <a:rPr lang="en-US">
                <a:solidFill>
                  <a:schemeClr val="tx1"/>
                </a:solidFill>
              </a:rPr>
              <a:t>Will include (if eligible)</a:t>
            </a:r>
          </a:p>
          <a:p>
            <a:pPr lvl="1"/>
            <a:r>
              <a:rPr lang="en-US"/>
              <a:t>Federal Grants</a:t>
            </a:r>
          </a:p>
          <a:p>
            <a:pPr lvl="1"/>
            <a:r>
              <a:rPr lang="en-US"/>
              <a:t>State Grants</a:t>
            </a:r>
          </a:p>
          <a:p>
            <a:pPr lvl="1"/>
            <a:r>
              <a:rPr lang="en-US"/>
              <a:t>Institutional Need Based Grants</a:t>
            </a:r>
          </a:p>
          <a:p>
            <a:pPr lvl="1"/>
            <a:r>
              <a:rPr lang="en-US"/>
              <a:t>Institutional Scholarships</a:t>
            </a:r>
          </a:p>
          <a:p>
            <a:pPr lvl="1"/>
            <a:r>
              <a:rPr lang="en-US"/>
              <a:t>Federal Loan options</a:t>
            </a:r>
            <a:endParaRPr lang="en-US" dirty="0"/>
          </a:p>
        </p:txBody>
      </p:sp>
    </p:spTree>
    <p:extLst>
      <p:ext uri="{BB962C8B-B14F-4D97-AF65-F5344CB8AC3E}">
        <p14:creationId xmlns:p14="http://schemas.microsoft.com/office/powerpoint/2010/main" val="1957909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05000"/>
            <a:ext cx="7848600" cy="4089545"/>
          </a:xfrm>
        </p:spPr>
        <p:txBody>
          <a:bodyPr>
            <a:normAutofit/>
          </a:bodyPr>
          <a:lstStyle/>
          <a:p>
            <a:r>
              <a:rPr lang="en-US" dirty="0">
                <a:solidFill>
                  <a:schemeClr val="tx1"/>
                </a:solidFill>
              </a:rPr>
              <a:t>Federal Student Aid</a:t>
            </a:r>
          </a:p>
          <a:p>
            <a:pPr lvl="1"/>
            <a:r>
              <a:rPr lang="en-US" dirty="0">
                <a:solidFill>
                  <a:schemeClr val="tx2">
                    <a:lumMod val="75000"/>
                    <a:lumOff val="25000"/>
                  </a:schemeClr>
                </a:solidFill>
                <a:hlinkClick r:id="rId2">
                  <a:extLst>
                    <a:ext uri="{A12FA001-AC4F-418D-AE19-62706E023703}">
                      <ahyp:hlinkClr xmlns:ahyp="http://schemas.microsoft.com/office/drawing/2018/hyperlinkcolor" val="tx"/>
                    </a:ext>
                  </a:extLst>
                </a:hlinkClick>
              </a:rPr>
              <a:t>https://studentaid.gov</a:t>
            </a:r>
            <a:endParaRPr lang="en-US" dirty="0">
              <a:solidFill>
                <a:schemeClr val="tx2">
                  <a:lumMod val="75000"/>
                  <a:lumOff val="25000"/>
                </a:schemeClr>
              </a:solidFill>
            </a:endParaRPr>
          </a:p>
          <a:p>
            <a:endParaRPr lang="en-US" dirty="0">
              <a:solidFill>
                <a:schemeClr val="tx1"/>
              </a:solidFill>
            </a:endParaRPr>
          </a:p>
          <a:p>
            <a:r>
              <a:rPr lang="en-US" dirty="0">
                <a:solidFill>
                  <a:schemeClr val="tx1"/>
                </a:solidFill>
              </a:rPr>
              <a:t>Federal Student Aid Estimator </a:t>
            </a:r>
          </a:p>
          <a:p>
            <a:pPr lvl="1"/>
            <a:r>
              <a:rPr lang="en-US" i="1" dirty="0">
                <a:solidFill>
                  <a:schemeClr val="tx1"/>
                </a:solidFill>
              </a:rPr>
              <a:t>Launching Sept. </a:t>
            </a:r>
            <a:r>
              <a:rPr lang="en-US" i="1">
                <a:solidFill>
                  <a:schemeClr val="tx1"/>
                </a:solidFill>
              </a:rPr>
              <a:t>26, </a:t>
            </a:r>
            <a:r>
              <a:rPr lang="en-US" i="1" dirty="0">
                <a:solidFill>
                  <a:schemeClr val="tx1"/>
                </a:solidFill>
              </a:rPr>
              <a:t>2021</a:t>
            </a:r>
          </a:p>
          <a:p>
            <a:pPr lvl="1"/>
            <a:r>
              <a:rPr lang="en-US" dirty="0"/>
              <a:t>Help to get an idea of EFC/Need</a:t>
            </a:r>
          </a:p>
          <a:p>
            <a:pPr lvl="1"/>
            <a:r>
              <a:rPr lang="en-US" dirty="0"/>
              <a:t>“College Cost Worksheet” </a:t>
            </a:r>
          </a:p>
          <a:p>
            <a:pPr marL="0" indent="0">
              <a:buNone/>
            </a:pPr>
            <a:endParaRPr lang="en-US" dirty="0">
              <a:solidFill>
                <a:schemeClr val="tx1"/>
              </a:solidFill>
            </a:endParaRPr>
          </a:p>
          <a:p>
            <a:r>
              <a:rPr lang="en-US" dirty="0">
                <a:solidFill>
                  <a:schemeClr val="tx1"/>
                </a:solidFill>
              </a:rPr>
              <a:t>Net Price Calculators (NPC)</a:t>
            </a:r>
          </a:p>
          <a:p>
            <a:pPr lvl="1"/>
            <a:r>
              <a:rPr lang="en-US" dirty="0"/>
              <a:t>Every Title IV school is required to have one</a:t>
            </a:r>
          </a:p>
        </p:txBody>
      </p:sp>
      <p:sp>
        <p:nvSpPr>
          <p:cNvPr id="3" name="Title 2"/>
          <p:cNvSpPr>
            <a:spLocks noGrp="1"/>
          </p:cNvSpPr>
          <p:nvPr>
            <p:ph type="title"/>
          </p:nvPr>
        </p:nvSpPr>
        <p:spPr>
          <a:xfrm>
            <a:off x="688490" y="609600"/>
            <a:ext cx="7756263" cy="1054250"/>
          </a:xfrm>
        </p:spPr>
        <p:txBody>
          <a:bodyPr/>
          <a:lstStyle/>
          <a:p>
            <a:r>
              <a:rPr lang="en-US" dirty="0"/>
              <a:t>Tools You Can use</a:t>
            </a:r>
          </a:p>
        </p:txBody>
      </p:sp>
    </p:spTree>
    <p:extLst>
      <p:ext uri="{BB962C8B-B14F-4D97-AF65-F5344CB8AC3E}">
        <p14:creationId xmlns:p14="http://schemas.microsoft.com/office/powerpoint/2010/main" val="329433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 calcmode="lin" valueType="num">
                                      <p:cBhvr>
                                        <p:cTn id="26"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2">
                                            <p:txEl>
                                              <p:pRg st="4" end="4"/>
                                            </p:txEl>
                                          </p:spTgt>
                                        </p:tgtEl>
                                      </p:cBhvr>
                                    </p:animEffect>
                                  </p:childTnLst>
                                </p:cTn>
                              </p:par>
                              <p:par>
                                <p:cTn id="29" presetID="53" presetClass="entr" presetSubtype="16"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p:cTn id="31"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2">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2">
                                            <p:txEl>
                                              <p:pRg st="6" end="6"/>
                                            </p:txEl>
                                          </p:spTgt>
                                        </p:tgtEl>
                                        <p:attrNameLst>
                                          <p:attrName>style.visibility</p:attrName>
                                        </p:attrNameLst>
                                      </p:cBhvr>
                                      <p:to>
                                        <p:strVal val="visible"/>
                                      </p:to>
                                    </p:set>
                                    <p:anim calcmode="lin" valueType="num">
                                      <p:cBhvr>
                                        <p:cTn id="36"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2">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p:cTn id="43"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2">
                                            <p:txEl>
                                              <p:pRg st="8" end="8"/>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2">
                                            <p:txEl>
                                              <p:pRg st="9" end="9"/>
                                            </p:txEl>
                                          </p:spTgt>
                                        </p:tgtEl>
                                        <p:attrNameLst>
                                          <p:attrName>style.visibility</p:attrName>
                                        </p:attrNameLst>
                                      </p:cBhvr>
                                      <p:to>
                                        <p:strVal val="visible"/>
                                      </p:to>
                                    </p:set>
                                    <p:anim calcmode="lin" valueType="num">
                                      <p:cBhvr>
                                        <p:cTn id="48"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50"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1DBD7"/>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37EF05D-20EF-4100-A675-B7749AC97E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59625"/>
            <a:ext cx="7010400" cy="7177250"/>
          </a:xfrm>
          <a:prstGeom prst="rect">
            <a:avLst/>
          </a:prstGeom>
        </p:spPr>
      </p:pic>
    </p:spTree>
    <p:extLst>
      <p:ext uri="{BB962C8B-B14F-4D97-AF65-F5344CB8AC3E}">
        <p14:creationId xmlns:p14="http://schemas.microsoft.com/office/powerpoint/2010/main" val="381726962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805" y="762000"/>
            <a:ext cx="8077200" cy="4648200"/>
          </a:xfrm>
        </p:spPr>
        <p:txBody>
          <a:bodyPr>
            <a:noAutofit/>
          </a:bodyPr>
          <a:lstStyle/>
          <a:p>
            <a:pPr algn="ctr"/>
            <a:r>
              <a:rPr lang="en-US" sz="6000" dirty="0"/>
              <a:t>Q</a:t>
            </a:r>
            <a:r>
              <a:rPr lang="en-US" sz="6000" i="1" dirty="0"/>
              <a:t>uestions?</a:t>
            </a:r>
            <a:br>
              <a:rPr lang="en-US" sz="4000" dirty="0"/>
            </a:br>
            <a:br>
              <a:rPr lang="en-US" sz="4000" dirty="0"/>
            </a:br>
            <a:br>
              <a:rPr lang="en-US" sz="4000" dirty="0"/>
            </a:br>
            <a:r>
              <a:rPr lang="en-US" sz="2800" dirty="0"/>
              <a:t>Contact Info:</a:t>
            </a:r>
            <a:br>
              <a:rPr lang="en-US" sz="2800" dirty="0"/>
            </a:br>
            <a:r>
              <a:rPr lang="en-US" sz="2800" dirty="0"/>
              <a:t>www.smcm.edu/osfa</a:t>
            </a:r>
            <a:br>
              <a:rPr lang="en-US" sz="2800" dirty="0"/>
            </a:br>
            <a:r>
              <a:rPr lang="en-US" sz="2800" dirty="0"/>
              <a:t>osfa@smcm.edu</a:t>
            </a:r>
            <a:br>
              <a:rPr lang="en-US" sz="2800" dirty="0"/>
            </a:br>
            <a:endParaRPr lang="en-US" sz="2800" dirty="0"/>
          </a:p>
        </p:txBody>
      </p:sp>
    </p:spTree>
    <p:extLst>
      <p:ext uri="{BB962C8B-B14F-4D97-AF65-F5344CB8AC3E}">
        <p14:creationId xmlns:p14="http://schemas.microsoft.com/office/powerpoint/2010/main" val="13733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1"/>
            <a:ext cx="8077200" cy="2057400"/>
          </a:xfrm>
        </p:spPr>
        <p:txBody>
          <a:bodyPr>
            <a:noAutofit/>
          </a:bodyPr>
          <a:lstStyle/>
          <a:p>
            <a:r>
              <a:rPr lang="en-US" sz="4000" dirty="0"/>
              <a:t>How to Apply for Financial Assistance</a:t>
            </a:r>
            <a:endParaRPr lang="en-US" sz="2000" dirty="0"/>
          </a:p>
        </p:txBody>
      </p:sp>
    </p:spTree>
    <p:extLst>
      <p:ext uri="{BB962C8B-B14F-4D97-AF65-F5344CB8AC3E}">
        <p14:creationId xmlns:p14="http://schemas.microsoft.com/office/powerpoint/2010/main" val="23459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362200"/>
            <a:ext cx="7745505" cy="3489324"/>
          </a:xfrm>
        </p:spPr>
        <p:txBody>
          <a:bodyPr>
            <a:normAutofit/>
          </a:bodyPr>
          <a:lstStyle/>
          <a:p>
            <a:r>
              <a:rPr lang="en-US" dirty="0">
                <a:solidFill>
                  <a:schemeClr val="tx1"/>
                </a:solidFill>
              </a:rPr>
              <a:t>An FSA ID gives you access to Federal Student Aid’s online systems and serve as your legal signature.</a:t>
            </a:r>
          </a:p>
          <a:p>
            <a:r>
              <a:rPr lang="en-US" dirty="0">
                <a:solidFill>
                  <a:schemeClr val="tx1"/>
                </a:solidFill>
              </a:rPr>
              <a:t>Both the student </a:t>
            </a:r>
            <a:r>
              <a:rPr lang="en-US" b="1" dirty="0">
                <a:solidFill>
                  <a:schemeClr val="tx1"/>
                </a:solidFill>
              </a:rPr>
              <a:t>AND</a:t>
            </a:r>
            <a:r>
              <a:rPr lang="en-US" dirty="0">
                <a:solidFill>
                  <a:schemeClr val="tx1"/>
                </a:solidFill>
              </a:rPr>
              <a:t> a parent need to create one.</a:t>
            </a:r>
          </a:p>
          <a:p>
            <a:r>
              <a:rPr lang="en-US" dirty="0">
                <a:solidFill>
                  <a:schemeClr val="tx1"/>
                </a:solidFill>
              </a:rPr>
              <a:t>Will be used throughout the aid process, including </a:t>
            </a:r>
            <a:r>
              <a:rPr lang="en-US" dirty="0">
                <a:solidFill>
                  <a:srgbClr val="00B050"/>
                </a:solidFill>
              </a:rPr>
              <a:t>subsequent years</a:t>
            </a:r>
            <a:r>
              <a:rPr lang="en-US" dirty="0">
                <a:solidFill>
                  <a:schemeClr val="tx1"/>
                </a:solidFill>
              </a:rPr>
              <a:t>. </a:t>
            </a:r>
          </a:p>
          <a:p>
            <a:endParaRPr lang="en-US" dirty="0">
              <a:solidFill>
                <a:schemeClr val="tx1"/>
              </a:solidFill>
            </a:endParaRPr>
          </a:p>
          <a:p>
            <a:r>
              <a:rPr lang="en-US" dirty="0">
                <a:solidFill>
                  <a:schemeClr val="tx1"/>
                </a:solidFill>
              </a:rPr>
              <a:t>http://studentaid.gov/</a:t>
            </a:r>
          </a:p>
        </p:txBody>
      </p:sp>
      <p:sp>
        <p:nvSpPr>
          <p:cNvPr id="3" name="Title 2"/>
          <p:cNvSpPr>
            <a:spLocks noGrp="1"/>
          </p:cNvSpPr>
          <p:nvPr>
            <p:ph type="title"/>
          </p:nvPr>
        </p:nvSpPr>
        <p:spPr>
          <a:xfrm>
            <a:off x="699247" y="898671"/>
            <a:ext cx="7756263" cy="721686"/>
          </a:xfrm>
        </p:spPr>
        <p:txBody>
          <a:bodyPr/>
          <a:lstStyle/>
          <a:p>
            <a:r>
              <a:rPr lang="en-US" dirty="0"/>
              <a:t>FSA ID	</a:t>
            </a:r>
          </a:p>
        </p:txBody>
      </p:sp>
    </p:spTree>
    <p:extLst>
      <p:ext uri="{BB962C8B-B14F-4D97-AF65-F5344CB8AC3E}">
        <p14:creationId xmlns:p14="http://schemas.microsoft.com/office/powerpoint/2010/main" val="1400032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75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75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75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75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75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75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362200"/>
            <a:ext cx="7745505" cy="3489324"/>
          </a:xfrm>
        </p:spPr>
        <p:txBody>
          <a:bodyPr>
            <a:normAutofit lnSpcReduction="10000"/>
          </a:bodyPr>
          <a:lstStyle/>
          <a:p>
            <a:r>
              <a:rPr lang="en-US" dirty="0">
                <a:solidFill>
                  <a:schemeClr val="tx1"/>
                </a:solidFill>
              </a:rPr>
              <a:t>MUST be filled to receive federal aid</a:t>
            </a:r>
          </a:p>
          <a:p>
            <a:pPr lvl="1"/>
            <a:r>
              <a:rPr lang="en-US" dirty="0"/>
              <a:t>Required for some state and institutional as well</a:t>
            </a:r>
          </a:p>
          <a:p>
            <a:endParaRPr lang="en-US" dirty="0">
              <a:solidFill>
                <a:schemeClr val="tx1"/>
              </a:solidFill>
            </a:endParaRPr>
          </a:p>
          <a:p>
            <a:r>
              <a:rPr lang="en-US" dirty="0">
                <a:solidFill>
                  <a:schemeClr val="tx1"/>
                </a:solidFill>
              </a:rPr>
              <a:t>A standard federal form that collects demographic and financial information about student and family </a:t>
            </a:r>
          </a:p>
          <a:p>
            <a:endParaRPr lang="en-US" dirty="0">
              <a:solidFill>
                <a:schemeClr val="tx1"/>
              </a:solidFill>
            </a:endParaRPr>
          </a:p>
          <a:p>
            <a:r>
              <a:rPr lang="en-US" dirty="0">
                <a:solidFill>
                  <a:schemeClr val="tx1"/>
                </a:solidFill>
              </a:rPr>
              <a:t>May be filed at any time during an academic year, but no earlier than the October 1</a:t>
            </a:r>
            <a:r>
              <a:rPr lang="en-US" baseline="30000" dirty="0">
                <a:solidFill>
                  <a:schemeClr val="tx1"/>
                </a:solidFill>
              </a:rPr>
              <a:t>st</a:t>
            </a:r>
            <a:r>
              <a:rPr lang="en-US" dirty="0">
                <a:solidFill>
                  <a:schemeClr val="tx1"/>
                </a:solidFill>
              </a:rPr>
              <a:t> prior to the academic year for which the student requests aid </a:t>
            </a:r>
          </a:p>
          <a:p>
            <a:endParaRPr lang="en-US" dirty="0">
              <a:solidFill>
                <a:schemeClr val="tx1"/>
              </a:solidFill>
            </a:endParaRPr>
          </a:p>
        </p:txBody>
      </p:sp>
      <p:sp>
        <p:nvSpPr>
          <p:cNvPr id="3" name="Title 2"/>
          <p:cNvSpPr>
            <a:spLocks noGrp="1"/>
          </p:cNvSpPr>
          <p:nvPr>
            <p:ph type="title"/>
          </p:nvPr>
        </p:nvSpPr>
        <p:spPr>
          <a:xfrm>
            <a:off x="381000" y="838200"/>
            <a:ext cx="8381999" cy="1054250"/>
          </a:xfrm>
        </p:spPr>
        <p:txBody>
          <a:bodyPr>
            <a:normAutofit/>
          </a:bodyPr>
          <a:lstStyle/>
          <a:p>
            <a:r>
              <a:rPr lang="en-US" sz="2800" dirty="0"/>
              <a:t>Free Application for Federal Student Aid (FAFSA)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7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75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750"/>
                                        <p:tgtEl>
                                          <p:spTgt spid="2">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75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75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75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75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75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75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 calcmode="lin" valueType="num">
                                      <p:cBhvr>
                                        <p:cTn id="26" dur="750" fill="hold"/>
                                        <p:tgtEl>
                                          <p:spTgt spid="2">
                                            <p:txEl>
                                              <p:pRg st="5" end="5"/>
                                            </p:txEl>
                                          </p:spTgt>
                                        </p:tgtEl>
                                        <p:attrNameLst>
                                          <p:attrName>ppt_w</p:attrName>
                                        </p:attrNameLst>
                                      </p:cBhvr>
                                      <p:tavLst>
                                        <p:tav tm="0">
                                          <p:val>
                                            <p:fltVal val="0"/>
                                          </p:val>
                                        </p:tav>
                                        <p:tav tm="100000">
                                          <p:val>
                                            <p:strVal val="#ppt_w"/>
                                          </p:val>
                                        </p:tav>
                                      </p:tavLst>
                                    </p:anim>
                                    <p:anim calcmode="lin" valueType="num">
                                      <p:cBhvr>
                                        <p:cTn id="27" dur="75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8" dur="75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057400"/>
            <a:ext cx="7745505" cy="4038600"/>
          </a:xfrm>
          <a:noFill/>
        </p:spPr>
        <p:txBody>
          <a:bodyPr>
            <a:normAutofit/>
          </a:bodyPr>
          <a:lstStyle/>
          <a:p>
            <a:r>
              <a:rPr lang="en-US" dirty="0">
                <a:solidFill>
                  <a:schemeClr val="tx1"/>
                </a:solidFill>
              </a:rPr>
              <a:t>July 1, 2023</a:t>
            </a:r>
          </a:p>
          <a:p>
            <a:pPr lvl="1"/>
            <a:r>
              <a:rPr lang="en-US" dirty="0">
                <a:solidFill>
                  <a:schemeClr val="tx1"/>
                </a:solidFill>
              </a:rPr>
              <a:t>2023-2024 Academic year</a:t>
            </a:r>
          </a:p>
          <a:p>
            <a:r>
              <a:rPr lang="en-US" dirty="0">
                <a:solidFill>
                  <a:schemeClr val="tx1"/>
                </a:solidFill>
              </a:rPr>
              <a:t>FAFSA opens October 1, 2022</a:t>
            </a:r>
          </a:p>
          <a:p>
            <a:r>
              <a:rPr lang="en-US" dirty="0">
                <a:solidFill>
                  <a:schemeClr val="tx1"/>
                </a:solidFill>
              </a:rPr>
              <a:t>Reduced to 36 questions</a:t>
            </a:r>
          </a:p>
          <a:p>
            <a:r>
              <a:rPr lang="en-US" dirty="0">
                <a:solidFill>
                  <a:schemeClr val="tx1"/>
                </a:solidFill>
              </a:rPr>
              <a:t>Replace EFC with Student Aid Index (SAI)</a:t>
            </a:r>
          </a:p>
          <a:p>
            <a:pPr lvl="1"/>
            <a:r>
              <a:rPr lang="en-US" dirty="0">
                <a:solidFill>
                  <a:schemeClr val="tx1"/>
                </a:solidFill>
              </a:rPr>
              <a:t>More equitable formula</a:t>
            </a:r>
          </a:p>
          <a:p>
            <a:r>
              <a:rPr lang="en-US" dirty="0">
                <a:solidFill>
                  <a:schemeClr val="tx1"/>
                </a:solidFill>
              </a:rPr>
              <a:t>Makes it easier for families to estimate SAI</a:t>
            </a:r>
          </a:p>
          <a:p>
            <a:r>
              <a:rPr lang="en-US" dirty="0">
                <a:solidFill>
                  <a:schemeClr val="tx1"/>
                </a:solidFill>
              </a:rPr>
              <a:t>Parent that claim student on </a:t>
            </a:r>
            <a:r>
              <a:rPr lang="en-US">
                <a:solidFill>
                  <a:schemeClr val="tx1"/>
                </a:solidFill>
              </a:rPr>
              <a:t>Taxes will be on FAFSA  </a:t>
            </a:r>
            <a:endParaRPr lang="en-US" dirty="0">
              <a:solidFill>
                <a:schemeClr val="tx1"/>
              </a:solidFill>
            </a:endParaRPr>
          </a:p>
          <a:p>
            <a:endParaRPr lang="en-US" dirty="0">
              <a:solidFill>
                <a:schemeClr val="tx1"/>
              </a:solidFill>
            </a:endParaRPr>
          </a:p>
          <a:p>
            <a:endParaRPr lang="en-US" b="1" dirty="0">
              <a:solidFill>
                <a:schemeClr val="accent1"/>
              </a:solidFill>
            </a:endParaRPr>
          </a:p>
        </p:txBody>
      </p:sp>
      <p:sp>
        <p:nvSpPr>
          <p:cNvPr id="3" name="Title 2"/>
          <p:cNvSpPr>
            <a:spLocks noGrp="1"/>
          </p:cNvSpPr>
          <p:nvPr>
            <p:ph type="title"/>
          </p:nvPr>
        </p:nvSpPr>
        <p:spPr>
          <a:xfrm>
            <a:off x="678465" y="838200"/>
            <a:ext cx="7756263" cy="1054250"/>
          </a:xfrm>
        </p:spPr>
        <p:txBody>
          <a:bodyPr/>
          <a:lstStyle/>
          <a:p>
            <a:r>
              <a:rPr lang="en-US" dirty="0"/>
              <a:t>FAFSA Changes</a:t>
            </a:r>
          </a:p>
        </p:txBody>
      </p:sp>
    </p:spTree>
    <p:extLst>
      <p:ext uri="{BB962C8B-B14F-4D97-AF65-F5344CB8AC3E}">
        <p14:creationId xmlns:p14="http://schemas.microsoft.com/office/powerpoint/2010/main" val="395478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4632" y="184160"/>
            <a:ext cx="8381999" cy="1054250"/>
          </a:xfrm>
        </p:spPr>
        <p:txBody>
          <a:bodyPr>
            <a:normAutofit/>
          </a:bodyPr>
          <a:lstStyle/>
          <a:p>
            <a:r>
              <a:rPr lang="en-US" sz="2800" dirty="0"/>
              <a:t>Ways to file the FAFSA </a:t>
            </a:r>
          </a:p>
        </p:txBody>
      </p:sp>
      <p:graphicFrame>
        <p:nvGraphicFramePr>
          <p:cNvPr id="10" name="Diagram 9">
            <a:extLst>
              <a:ext uri="{FF2B5EF4-FFF2-40B4-BE49-F238E27FC236}">
                <a16:creationId xmlns:a16="http://schemas.microsoft.com/office/drawing/2014/main" id="{4F128711-604D-44CA-A94F-734834476D1B}"/>
              </a:ext>
            </a:extLst>
          </p:cNvPr>
          <p:cNvGraphicFramePr/>
          <p:nvPr>
            <p:extLst>
              <p:ext uri="{D42A27DB-BD31-4B8C-83A1-F6EECF244321}">
                <p14:modId xmlns:p14="http://schemas.microsoft.com/office/powerpoint/2010/main" val="4176576176"/>
              </p:ext>
            </p:extLst>
          </p:nvPr>
        </p:nvGraphicFramePr>
        <p:xfrm>
          <a:off x="500495" y="1217627"/>
          <a:ext cx="82677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FF647E09-F102-432F-A3F7-C446893F2362}"/>
              </a:ext>
            </a:extLst>
          </p:cNvPr>
          <p:cNvPicPr>
            <a:picLocks noChangeAspect="1"/>
          </p:cNvPicPr>
          <p:nvPr/>
        </p:nvPicPr>
        <p:blipFill>
          <a:blip r:embed="rId8" cstate="print">
            <a:biLevel thresh="75000"/>
            <a:extLst>
              <a:ext uri="{28A0092B-C50C-407E-A947-70E740481C1C}">
                <a14:useLocalDpi xmlns:a14="http://schemas.microsoft.com/office/drawing/2010/main" val="0"/>
              </a:ext>
            </a:extLst>
          </a:blip>
          <a:stretch>
            <a:fillRect/>
          </a:stretch>
        </p:blipFill>
        <p:spPr>
          <a:xfrm>
            <a:off x="1143000" y="3200066"/>
            <a:ext cx="686467" cy="686467"/>
          </a:xfrm>
          <a:prstGeom prst="rect">
            <a:avLst/>
          </a:prstGeom>
        </p:spPr>
      </p:pic>
      <p:grpSp>
        <p:nvGrpSpPr>
          <p:cNvPr id="12" name="Group 11">
            <a:extLst>
              <a:ext uri="{FF2B5EF4-FFF2-40B4-BE49-F238E27FC236}">
                <a16:creationId xmlns:a16="http://schemas.microsoft.com/office/drawing/2014/main" id="{90855EFD-9CB2-4D9D-8442-F0836B6AC473}"/>
              </a:ext>
            </a:extLst>
          </p:cNvPr>
          <p:cNvGrpSpPr/>
          <p:nvPr/>
        </p:nvGrpSpPr>
        <p:grpSpPr>
          <a:xfrm>
            <a:off x="685800" y="1447800"/>
            <a:ext cx="572017" cy="533400"/>
            <a:chOff x="2689587" y="3027207"/>
            <a:chExt cx="1931831" cy="1931831"/>
          </a:xfrm>
        </p:grpSpPr>
        <p:pic>
          <p:nvPicPr>
            <p:cNvPr id="13" name="Picture 12">
              <a:extLst>
                <a:ext uri="{FF2B5EF4-FFF2-40B4-BE49-F238E27FC236}">
                  <a16:creationId xmlns:a16="http://schemas.microsoft.com/office/drawing/2014/main" id="{016DDAEA-A61D-4BAC-9145-65F8E42C0200}"/>
                </a:ext>
              </a:extLst>
            </p:cNvPr>
            <p:cNvPicPr>
              <a:picLocks noChangeAspect="1"/>
            </p:cNvPicPr>
            <p:nvPr/>
          </p:nvPicPr>
          <p:blipFill>
            <a:blip r:embed="rId9" cstate="print">
              <a:biLevel thresh="75000"/>
              <a:extLst>
                <a:ext uri="{28A0092B-C50C-407E-A947-70E740481C1C}">
                  <a14:useLocalDpi xmlns:a14="http://schemas.microsoft.com/office/drawing/2010/main" val="0"/>
                </a:ext>
              </a:extLst>
            </a:blip>
            <a:stretch>
              <a:fillRect/>
            </a:stretch>
          </p:blipFill>
          <p:spPr>
            <a:xfrm>
              <a:off x="2689587" y="3027207"/>
              <a:ext cx="1931831" cy="1931831"/>
            </a:xfrm>
            <a:prstGeom prst="rect">
              <a:avLst/>
            </a:prstGeom>
          </p:spPr>
        </p:pic>
        <p:sp>
          <p:nvSpPr>
            <p:cNvPr id="14" name="Rectangle 13">
              <a:extLst>
                <a:ext uri="{FF2B5EF4-FFF2-40B4-BE49-F238E27FC236}">
                  <a16:creationId xmlns:a16="http://schemas.microsoft.com/office/drawing/2014/main" id="{42566D77-E33C-4A23-9136-3BF427023043}"/>
                </a:ext>
              </a:extLst>
            </p:cNvPr>
            <p:cNvSpPr/>
            <p:nvPr/>
          </p:nvSpPr>
          <p:spPr>
            <a:xfrm>
              <a:off x="3229776" y="3505200"/>
              <a:ext cx="885024"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a:extLst>
              <a:ext uri="{FF2B5EF4-FFF2-40B4-BE49-F238E27FC236}">
                <a16:creationId xmlns:a16="http://schemas.microsoft.com/office/drawing/2014/main" id="{E1ADA409-F995-4990-93FD-490C0FA0BD15}"/>
              </a:ext>
            </a:extLst>
          </p:cNvPr>
          <p:cNvPicPr>
            <a:picLocks noChangeAspect="1"/>
          </p:cNvPicPr>
          <p:nvPr/>
        </p:nvPicPr>
        <p:blipFill>
          <a:blip r:embed="rId10" cstate="print">
            <a:duotone>
              <a:prstClr val="black"/>
              <a:schemeClr val="tx2">
                <a:lumMod val="50000"/>
                <a:lumOff val="50000"/>
                <a:tint val="45000"/>
                <a:satMod val="400000"/>
              </a:schemeClr>
            </a:duotone>
            <a:extLst>
              <a:ext uri="{BEBA8EAE-BF5A-486C-A8C5-ECC9F3942E4B}">
                <a14:imgProps xmlns:a14="http://schemas.microsoft.com/office/drawing/2010/main">
                  <a14:imgLayer r:embed="rId11">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143000" y="2423409"/>
            <a:ext cx="533400" cy="533400"/>
          </a:xfrm>
          <a:prstGeom prst="rect">
            <a:avLst/>
          </a:prstGeom>
        </p:spPr>
      </p:pic>
      <p:pic>
        <p:nvPicPr>
          <p:cNvPr id="16" name="Picture 15">
            <a:extLst>
              <a:ext uri="{FF2B5EF4-FFF2-40B4-BE49-F238E27FC236}">
                <a16:creationId xmlns:a16="http://schemas.microsoft.com/office/drawing/2014/main" id="{66F42954-AFD0-4352-831F-641B9488FD3D}"/>
              </a:ext>
            </a:extLst>
          </p:cNvPr>
          <p:cNvPicPr>
            <a:picLocks noChangeAspect="1"/>
          </p:cNvPicPr>
          <p:nvPr/>
        </p:nvPicPr>
        <p:blipFill>
          <a:blip r:embed="rId12" cstate="print">
            <a:alphaModFix/>
            <a:biLevel thresh="75000"/>
            <a:extLst>
              <a:ext uri="{BEBA8EAE-BF5A-486C-A8C5-ECC9F3942E4B}">
                <a14:imgProps xmlns:a14="http://schemas.microsoft.com/office/drawing/2010/main">
                  <a14:imgLayer r:embed="rId13">
                    <a14:imgEffect>
                      <a14:colorTemperature colorTemp="112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85800" y="5028866"/>
            <a:ext cx="549638" cy="549638"/>
          </a:xfrm>
          <a:prstGeom prst="rect">
            <a:avLst/>
          </a:prstGeom>
        </p:spPr>
      </p:pic>
      <p:grpSp>
        <p:nvGrpSpPr>
          <p:cNvPr id="18" name="Picture 8" descr="Telephone">
            <a:extLst>
              <a:ext uri="{FF2B5EF4-FFF2-40B4-BE49-F238E27FC236}">
                <a16:creationId xmlns:a16="http://schemas.microsoft.com/office/drawing/2014/main" id="{C05A518B-4604-4BB1-9A85-0074187D1751}"/>
              </a:ext>
            </a:extLst>
          </p:cNvPr>
          <p:cNvGrpSpPr/>
          <p:nvPr/>
        </p:nvGrpSpPr>
        <p:grpSpPr>
          <a:xfrm flipH="1">
            <a:off x="990600" y="4095923"/>
            <a:ext cx="758500" cy="678800"/>
            <a:chOff x="990600" y="4095923"/>
            <a:chExt cx="758500" cy="678800"/>
          </a:xfrm>
          <a:solidFill>
            <a:schemeClr val="tx1"/>
          </a:solidFill>
        </p:grpSpPr>
        <p:sp>
          <p:nvSpPr>
            <p:cNvPr id="19" name="Freeform: Shape 18">
              <a:extLst>
                <a:ext uri="{FF2B5EF4-FFF2-40B4-BE49-F238E27FC236}">
                  <a16:creationId xmlns:a16="http://schemas.microsoft.com/office/drawing/2014/main" id="{5FB6527A-E123-4F8F-8E7E-B5A7AB350502}"/>
                </a:ext>
              </a:extLst>
            </p:cNvPr>
            <p:cNvSpPr/>
            <p:nvPr/>
          </p:nvSpPr>
          <p:spPr>
            <a:xfrm>
              <a:off x="1063244" y="4225905"/>
              <a:ext cx="608380" cy="183842"/>
            </a:xfrm>
            <a:custGeom>
              <a:avLst/>
              <a:gdLst>
                <a:gd name="connsiteX0" fmla="*/ 592624 w 608380"/>
                <a:gd name="connsiteY0" fmla="*/ 74365 h 183841"/>
                <a:gd name="connsiteX1" fmla="*/ 306606 w 608380"/>
                <a:gd name="connsiteY1" fmla="*/ 4364 h 183841"/>
                <a:gd name="connsiteX2" fmla="*/ 20589 w 608380"/>
                <a:gd name="connsiteY2" fmla="*/ 74365 h 183841"/>
                <a:gd name="connsiteX3" fmla="*/ 10317 w 608380"/>
                <a:gd name="connsiteY3" fmla="*/ 114669 h 183841"/>
                <a:gd name="connsiteX4" fmla="*/ 52193 w 608380"/>
                <a:gd name="connsiteY4" fmla="*/ 169822 h 183841"/>
                <a:gd name="connsiteX5" fmla="*/ 100389 w 608380"/>
                <a:gd name="connsiteY5" fmla="*/ 174064 h 183841"/>
                <a:gd name="connsiteX6" fmla="*/ 139104 w 608380"/>
                <a:gd name="connsiteY6" fmla="*/ 139417 h 183841"/>
                <a:gd name="connsiteX7" fmla="*/ 148585 w 608380"/>
                <a:gd name="connsiteY7" fmla="*/ 119619 h 183841"/>
                <a:gd name="connsiteX8" fmla="*/ 148585 w 608380"/>
                <a:gd name="connsiteY8" fmla="*/ 83557 h 183841"/>
                <a:gd name="connsiteX9" fmla="*/ 306606 w 608380"/>
                <a:gd name="connsiteY9" fmla="*/ 60224 h 183841"/>
                <a:gd name="connsiteX10" fmla="*/ 464627 w 608380"/>
                <a:gd name="connsiteY10" fmla="*/ 83557 h 183841"/>
                <a:gd name="connsiteX11" fmla="*/ 464627 w 608380"/>
                <a:gd name="connsiteY11" fmla="*/ 119619 h 183841"/>
                <a:gd name="connsiteX12" fmla="*/ 474108 w 608380"/>
                <a:gd name="connsiteY12" fmla="*/ 139417 h 183841"/>
                <a:gd name="connsiteX13" fmla="*/ 512823 w 608380"/>
                <a:gd name="connsiteY13" fmla="*/ 174064 h 183841"/>
                <a:gd name="connsiteX14" fmla="*/ 561020 w 608380"/>
                <a:gd name="connsiteY14" fmla="*/ 169822 h 183841"/>
                <a:gd name="connsiteX15" fmla="*/ 602895 w 608380"/>
                <a:gd name="connsiteY15" fmla="*/ 114669 h 183841"/>
                <a:gd name="connsiteX16" fmla="*/ 592624 w 608380"/>
                <a:gd name="connsiteY16" fmla="*/ 74365 h 18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8380" h="183841">
                  <a:moveTo>
                    <a:pt x="592624" y="74365"/>
                  </a:moveTo>
                  <a:cubicBezTo>
                    <a:pt x="508873" y="29819"/>
                    <a:pt x="410900" y="4364"/>
                    <a:pt x="306606" y="4364"/>
                  </a:cubicBezTo>
                  <a:cubicBezTo>
                    <a:pt x="202312" y="4364"/>
                    <a:pt x="104340" y="29819"/>
                    <a:pt x="20589" y="74365"/>
                  </a:cubicBezTo>
                  <a:cubicBezTo>
                    <a:pt x="4786" y="82850"/>
                    <a:pt x="46" y="101234"/>
                    <a:pt x="10317" y="114669"/>
                  </a:cubicBezTo>
                  <a:lnTo>
                    <a:pt x="52193" y="169822"/>
                  </a:lnTo>
                  <a:cubicBezTo>
                    <a:pt x="63254" y="184670"/>
                    <a:pt x="86957" y="186792"/>
                    <a:pt x="100389" y="174064"/>
                  </a:cubicBezTo>
                  <a:lnTo>
                    <a:pt x="139104" y="139417"/>
                  </a:lnTo>
                  <a:cubicBezTo>
                    <a:pt x="145425" y="133760"/>
                    <a:pt x="148585" y="126689"/>
                    <a:pt x="148585" y="119619"/>
                  </a:cubicBezTo>
                  <a:lnTo>
                    <a:pt x="148585" y="83557"/>
                  </a:lnTo>
                  <a:cubicBezTo>
                    <a:pt x="198362" y="68709"/>
                    <a:pt x="251299" y="60224"/>
                    <a:pt x="306606" y="60224"/>
                  </a:cubicBezTo>
                  <a:cubicBezTo>
                    <a:pt x="361914" y="60224"/>
                    <a:pt x="414851" y="68709"/>
                    <a:pt x="464627" y="83557"/>
                  </a:cubicBezTo>
                  <a:lnTo>
                    <a:pt x="464627" y="119619"/>
                  </a:lnTo>
                  <a:cubicBezTo>
                    <a:pt x="464627" y="127397"/>
                    <a:pt x="467788" y="134467"/>
                    <a:pt x="474108" y="139417"/>
                  </a:cubicBezTo>
                  <a:lnTo>
                    <a:pt x="512823" y="174064"/>
                  </a:lnTo>
                  <a:cubicBezTo>
                    <a:pt x="527045" y="186792"/>
                    <a:pt x="549958" y="184670"/>
                    <a:pt x="561020" y="169822"/>
                  </a:cubicBezTo>
                  <a:lnTo>
                    <a:pt x="602895" y="114669"/>
                  </a:lnTo>
                  <a:cubicBezTo>
                    <a:pt x="613167" y="101234"/>
                    <a:pt x="608426" y="82850"/>
                    <a:pt x="592624" y="74365"/>
                  </a:cubicBezTo>
                  <a:close/>
                </a:path>
              </a:pathLst>
            </a:custGeom>
            <a:grpFill/>
            <a:ln w="783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9CBE809-27FD-4B8B-AA27-F3916A3E4F76}"/>
                </a:ext>
              </a:extLst>
            </p:cNvPr>
            <p:cNvSpPr/>
            <p:nvPr/>
          </p:nvSpPr>
          <p:spPr>
            <a:xfrm>
              <a:off x="1127942" y="4317826"/>
              <a:ext cx="481964" cy="318188"/>
            </a:xfrm>
            <a:custGeom>
              <a:avLst/>
              <a:gdLst>
                <a:gd name="connsiteX0" fmla="*/ 320918 w 481963"/>
                <a:gd name="connsiteY0" fmla="*/ 145781 h 318187"/>
                <a:gd name="connsiteX1" fmla="*/ 289314 w 481963"/>
                <a:gd name="connsiteY1" fmla="*/ 145781 h 318187"/>
                <a:gd name="connsiteX2" fmla="*/ 289314 w 481963"/>
                <a:gd name="connsiteY2" fmla="*/ 117497 h 318187"/>
                <a:gd name="connsiteX3" fmla="*/ 320918 w 481963"/>
                <a:gd name="connsiteY3" fmla="*/ 117497 h 318187"/>
                <a:gd name="connsiteX4" fmla="*/ 320918 w 481963"/>
                <a:gd name="connsiteY4" fmla="*/ 145781 h 318187"/>
                <a:gd name="connsiteX5" fmla="*/ 320918 w 481963"/>
                <a:gd name="connsiteY5" fmla="*/ 202347 h 318187"/>
                <a:gd name="connsiteX6" fmla="*/ 289314 w 481963"/>
                <a:gd name="connsiteY6" fmla="*/ 202347 h 318187"/>
                <a:gd name="connsiteX7" fmla="*/ 289314 w 481963"/>
                <a:gd name="connsiteY7" fmla="*/ 174064 h 318187"/>
                <a:gd name="connsiteX8" fmla="*/ 320918 w 481963"/>
                <a:gd name="connsiteY8" fmla="*/ 174064 h 318187"/>
                <a:gd name="connsiteX9" fmla="*/ 320918 w 481963"/>
                <a:gd name="connsiteY9" fmla="*/ 202347 h 318187"/>
                <a:gd name="connsiteX10" fmla="*/ 320918 w 481963"/>
                <a:gd name="connsiteY10" fmla="*/ 258914 h 318187"/>
                <a:gd name="connsiteX11" fmla="*/ 289314 w 481963"/>
                <a:gd name="connsiteY11" fmla="*/ 258914 h 318187"/>
                <a:gd name="connsiteX12" fmla="*/ 289314 w 481963"/>
                <a:gd name="connsiteY12" fmla="*/ 230631 h 318187"/>
                <a:gd name="connsiteX13" fmla="*/ 320918 w 481963"/>
                <a:gd name="connsiteY13" fmla="*/ 230631 h 318187"/>
                <a:gd name="connsiteX14" fmla="*/ 320918 w 481963"/>
                <a:gd name="connsiteY14" fmla="*/ 258914 h 318187"/>
                <a:gd name="connsiteX15" fmla="*/ 257710 w 481963"/>
                <a:gd name="connsiteY15" fmla="*/ 145781 h 318187"/>
                <a:gd name="connsiteX16" fmla="*/ 226106 w 481963"/>
                <a:gd name="connsiteY16" fmla="*/ 145781 h 318187"/>
                <a:gd name="connsiteX17" fmla="*/ 226106 w 481963"/>
                <a:gd name="connsiteY17" fmla="*/ 117497 h 318187"/>
                <a:gd name="connsiteX18" fmla="*/ 257710 w 481963"/>
                <a:gd name="connsiteY18" fmla="*/ 117497 h 318187"/>
                <a:gd name="connsiteX19" fmla="*/ 257710 w 481963"/>
                <a:gd name="connsiteY19" fmla="*/ 145781 h 318187"/>
                <a:gd name="connsiteX20" fmla="*/ 257710 w 481963"/>
                <a:gd name="connsiteY20" fmla="*/ 202347 h 318187"/>
                <a:gd name="connsiteX21" fmla="*/ 226106 w 481963"/>
                <a:gd name="connsiteY21" fmla="*/ 202347 h 318187"/>
                <a:gd name="connsiteX22" fmla="*/ 226106 w 481963"/>
                <a:gd name="connsiteY22" fmla="*/ 174064 h 318187"/>
                <a:gd name="connsiteX23" fmla="*/ 257710 w 481963"/>
                <a:gd name="connsiteY23" fmla="*/ 174064 h 318187"/>
                <a:gd name="connsiteX24" fmla="*/ 257710 w 481963"/>
                <a:gd name="connsiteY24" fmla="*/ 202347 h 318187"/>
                <a:gd name="connsiteX25" fmla="*/ 257710 w 481963"/>
                <a:gd name="connsiteY25" fmla="*/ 258914 h 318187"/>
                <a:gd name="connsiteX26" fmla="*/ 226106 w 481963"/>
                <a:gd name="connsiteY26" fmla="*/ 258914 h 318187"/>
                <a:gd name="connsiteX27" fmla="*/ 226106 w 481963"/>
                <a:gd name="connsiteY27" fmla="*/ 230631 h 318187"/>
                <a:gd name="connsiteX28" fmla="*/ 257710 w 481963"/>
                <a:gd name="connsiteY28" fmla="*/ 230631 h 318187"/>
                <a:gd name="connsiteX29" fmla="*/ 257710 w 481963"/>
                <a:gd name="connsiteY29" fmla="*/ 258914 h 318187"/>
                <a:gd name="connsiteX30" fmla="*/ 194501 w 481963"/>
                <a:gd name="connsiteY30" fmla="*/ 145781 h 318187"/>
                <a:gd name="connsiteX31" fmla="*/ 162897 w 481963"/>
                <a:gd name="connsiteY31" fmla="*/ 145781 h 318187"/>
                <a:gd name="connsiteX32" fmla="*/ 162897 w 481963"/>
                <a:gd name="connsiteY32" fmla="*/ 117497 h 318187"/>
                <a:gd name="connsiteX33" fmla="*/ 194501 w 481963"/>
                <a:gd name="connsiteY33" fmla="*/ 117497 h 318187"/>
                <a:gd name="connsiteX34" fmla="*/ 194501 w 481963"/>
                <a:gd name="connsiteY34" fmla="*/ 145781 h 318187"/>
                <a:gd name="connsiteX35" fmla="*/ 194501 w 481963"/>
                <a:gd name="connsiteY35" fmla="*/ 202347 h 318187"/>
                <a:gd name="connsiteX36" fmla="*/ 162897 w 481963"/>
                <a:gd name="connsiteY36" fmla="*/ 202347 h 318187"/>
                <a:gd name="connsiteX37" fmla="*/ 162897 w 481963"/>
                <a:gd name="connsiteY37" fmla="*/ 174064 h 318187"/>
                <a:gd name="connsiteX38" fmla="*/ 194501 w 481963"/>
                <a:gd name="connsiteY38" fmla="*/ 174064 h 318187"/>
                <a:gd name="connsiteX39" fmla="*/ 194501 w 481963"/>
                <a:gd name="connsiteY39" fmla="*/ 202347 h 318187"/>
                <a:gd name="connsiteX40" fmla="*/ 194501 w 481963"/>
                <a:gd name="connsiteY40" fmla="*/ 258914 h 318187"/>
                <a:gd name="connsiteX41" fmla="*/ 162897 w 481963"/>
                <a:gd name="connsiteY41" fmla="*/ 258914 h 318187"/>
                <a:gd name="connsiteX42" fmla="*/ 162897 w 481963"/>
                <a:gd name="connsiteY42" fmla="*/ 230631 h 318187"/>
                <a:gd name="connsiteX43" fmla="*/ 194501 w 481963"/>
                <a:gd name="connsiteY43" fmla="*/ 230631 h 318187"/>
                <a:gd name="connsiteX44" fmla="*/ 194501 w 481963"/>
                <a:gd name="connsiteY44" fmla="*/ 258914 h 318187"/>
                <a:gd name="connsiteX45" fmla="*/ 368324 w 481963"/>
                <a:gd name="connsiteY45" fmla="*/ 68002 h 318187"/>
                <a:gd name="connsiteX46" fmla="*/ 368324 w 481963"/>
                <a:gd name="connsiteY46" fmla="*/ 25577 h 318187"/>
                <a:gd name="connsiteX47" fmla="*/ 344621 w 481963"/>
                <a:gd name="connsiteY47" fmla="*/ 4364 h 318187"/>
                <a:gd name="connsiteX48" fmla="*/ 320918 w 481963"/>
                <a:gd name="connsiteY48" fmla="*/ 25577 h 318187"/>
                <a:gd name="connsiteX49" fmla="*/ 320918 w 481963"/>
                <a:gd name="connsiteY49" fmla="*/ 60931 h 318187"/>
                <a:gd name="connsiteX50" fmla="*/ 162897 w 481963"/>
                <a:gd name="connsiteY50" fmla="*/ 60931 h 318187"/>
                <a:gd name="connsiteX51" fmla="*/ 162897 w 481963"/>
                <a:gd name="connsiteY51" fmla="*/ 25577 h 318187"/>
                <a:gd name="connsiteX52" fmla="*/ 139194 w 481963"/>
                <a:gd name="connsiteY52" fmla="*/ 4364 h 318187"/>
                <a:gd name="connsiteX53" fmla="*/ 115491 w 481963"/>
                <a:gd name="connsiteY53" fmla="*/ 25577 h 318187"/>
                <a:gd name="connsiteX54" fmla="*/ 115491 w 481963"/>
                <a:gd name="connsiteY54" fmla="*/ 68002 h 318187"/>
                <a:gd name="connsiteX55" fmla="*/ 23049 w 481963"/>
                <a:gd name="connsiteY55" fmla="*/ 150730 h 318187"/>
                <a:gd name="connsiteX56" fmla="*/ 4876 w 481963"/>
                <a:gd name="connsiteY56" fmla="*/ 191034 h 318187"/>
                <a:gd name="connsiteX57" fmla="*/ 4876 w 481963"/>
                <a:gd name="connsiteY57" fmla="*/ 315481 h 318187"/>
                <a:gd name="connsiteX58" fmla="*/ 478939 w 481963"/>
                <a:gd name="connsiteY58" fmla="*/ 315481 h 318187"/>
                <a:gd name="connsiteX59" fmla="*/ 478939 w 481963"/>
                <a:gd name="connsiteY59" fmla="*/ 190327 h 318187"/>
                <a:gd name="connsiteX60" fmla="*/ 460767 w 481963"/>
                <a:gd name="connsiteY60" fmla="*/ 150023 h 318187"/>
                <a:gd name="connsiteX61" fmla="*/ 368324 w 481963"/>
                <a:gd name="connsiteY61" fmla="*/ 68002 h 318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81963" h="318187">
                  <a:moveTo>
                    <a:pt x="320918" y="145781"/>
                  </a:moveTo>
                  <a:lnTo>
                    <a:pt x="289314" y="145781"/>
                  </a:lnTo>
                  <a:lnTo>
                    <a:pt x="289314" y="117497"/>
                  </a:lnTo>
                  <a:lnTo>
                    <a:pt x="320918" y="117497"/>
                  </a:lnTo>
                  <a:lnTo>
                    <a:pt x="320918" y="145781"/>
                  </a:lnTo>
                  <a:close/>
                  <a:moveTo>
                    <a:pt x="320918" y="202347"/>
                  </a:moveTo>
                  <a:lnTo>
                    <a:pt x="289314" y="202347"/>
                  </a:lnTo>
                  <a:lnTo>
                    <a:pt x="289314" y="174064"/>
                  </a:lnTo>
                  <a:lnTo>
                    <a:pt x="320918" y="174064"/>
                  </a:lnTo>
                  <a:lnTo>
                    <a:pt x="320918" y="202347"/>
                  </a:lnTo>
                  <a:close/>
                  <a:moveTo>
                    <a:pt x="320918" y="258914"/>
                  </a:moveTo>
                  <a:lnTo>
                    <a:pt x="289314" y="258914"/>
                  </a:lnTo>
                  <a:lnTo>
                    <a:pt x="289314" y="230631"/>
                  </a:lnTo>
                  <a:lnTo>
                    <a:pt x="320918" y="230631"/>
                  </a:lnTo>
                  <a:lnTo>
                    <a:pt x="320918" y="258914"/>
                  </a:lnTo>
                  <a:close/>
                  <a:moveTo>
                    <a:pt x="257710" y="145781"/>
                  </a:moveTo>
                  <a:lnTo>
                    <a:pt x="226106" y="145781"/>
                  </a:lnTo>
                  <a:lnTo>
                    <a:pt x="226106" y="117497"/>
                  </a:lnTo>
                  <a:lnTo>
                    <a:pt x="257710" y="117497"/>
                  </a:lnTo>
                  <a:lnTo>
                    <a:pt x="257710" y="145781"/>
                  </a:lnTo>
                  <a:close/>
                  <a:moveTo>
                    <a:pt x="257710" y="202347"/>
                  </a:moveTo>
                  <a:lnTo>
                    <a:pt x="226106" y="202347"/>
                  </a:lnTo>
                  <a:lnTo>
                    <a:pt x="226106" y="174064"/>
                  </a:lnTo>
                  <a:lnTo>
                    <a:pt x="257710" y="174064"/>
                  </a:lnTo>
                  <a:lnTo>
                    <a:pt x="257710" y="202347"/>
                  </a:lnTo>
                  <a:close/>
                  <a:moveTo>
                    <a:pt x="257710" y="258914"/>
                  </a:moveTo>
                  <a:lnTo>
                    <a:pt x="226106" y="258914"/>
                  </a:lnTo>
                  <a:lnTo>
                    <a:pt x="226106" y="230631"/>
                  </a:lnTo>
                  <a:lnTo>
                    <a:pt x="257710" y="230631"/>
                  </a:lnTo>
                  <a:lnTo>
                    <a:pt x="257710" y="258914"/>
                  </a:lnTo>
                  <a:close/>
                  <a:moveTo>
                    <a:pt x="194501" y="145781"/>
                  </a:moveTo>
                  <a:lnTo>
                    <a:pt x="162897" y="145781"/>
                  </a:lnTo>
                  <a:lnTo>
                    <a:pt x="162897" y="117497"/>
                  </a:lnTo>
                  <a:lnTo>
                    <a:pt x="194501" y="117497"/>
                  </a:lnTo>
                  <a:lnTo>
                    <a:pt x="194501" y="145781"/>
                  </a:lnTo>
                  <a:close/>
                  <a:moveTo>
                    <a:pt x="194501" y="202347"/>
                  </a:moveTo>
                  <a:lnTo>
                    <a:pt x="162897" y="202347"/>
                  </a:lnTo>
                  <a:lnTo>
                    <a:pt x="162897" y="174064"/>
                  </a:lnTo>
                  <a:lnTo>
                    <a:pt x="194501" y="174064"/>
                  </a:lnTo>
                  <a:lnTo>
                    <a:pt x="194501" y="202347"/>
                  </a:lnTo>
                  <a:close/>
                  <a:moveTo>
                    <a:pt x="194501" y="258914"/>
                  </a:moveTo>
                  <a:lnTo>
                    <a:pt x="162897" y="258914"/>
                  </a:lnTo>
                  <a:lnTo>
                    <a:pt x="162897" y="230631"/>
                  </a:lnTo>
                  <a:lnTo>
                    <a:pt x="194501" y="230631"/>
                  </a:lnTo>
                  <a:lnTo>
                    <a:pt x="194501" y="258914"/>
                  </a:lnTo>
                  <a:close/>
                  <a:moveTo>
                    <a:pt x="368324" y="68002"/>
                  </a:moveTo>
                  <a:lnTo>
                    <a:pt x="368324" y="25577"/>
                  </a:lnTo>
                  <a:cubicBezTo>
                    <a:pt x="368324" y="13556"/>
                    <a:pt x="358053" y="4364"/>
                    <a:pt x="344621" y="4364"/>
                  </a:cubicBezTo>
                  <a:cubicBezTo>
                    <a:pt x="331189" y="4364"/>
                    <a:pt x="320918" y="13556"/>
                    <a:pt x="320918" y="25577"/>
                  </a:cubicBezTo>
                  <a:lnTo>
                    <a:pt x="320918" y="60931"/>
                  </a:lnTo>
                  <a:lnTo>
                    <a:pt x="162897" y="60931"/>
                  </a:lnTo>
                  <a:lnTo>
                    <a:pt x="162897" y="25577"/>
                  </a:lnTo>
                  <a:cubicBezTo>
                    <a:pt x="162897" y="13556"/>
                    <a:pt x="152626" y="4364"/>
                    <a:pt x="139194" y="4364"/>
                  </a:cubicBezTo>
                  <a:cubicBezTo>
                    <a:pt x="125762" y="4364"/>
                    <a:pt x="115491" y="13556"/>
                    <a:pt x="115491" y="25577"/>
                  </a:cubicBezTo>
                  <a:lnTo>
                    <a:pt x="115491" y="68002"/>
                  </a:lnTo>
                  <a:lnTo>
                    <a:pt x="23049" y="150730"/>
                  </a:lnTo>
                  <a:cubicBezTo>
                    <a:pt x="11197" y="161337"/>
                    <a:pt x="4876" y="175478"/>
                    <a:pt x="4876" y="191034"/>
                  </a:cubicBezTo>
                  <a:lnTo>
                    <a:pt x="4876" y="315481"/>
                  </a:lnTo>
                  <a:lnTo>
                    <a:pt x="478939" y="315481"/>
                  </a:lnTo>
                  <a:lnTo>
                    <a:pt x="478939" y="190327"/>
                  </a:lnTo>
                  <a:cubicBezTo>
                    <a:pt x="478939" y="175478"/>
                    <a:pt x="472618" y="160629"/>
                    <a:pt x="460767" y="150023"/>
                  </a:cubicBezTo>
                  <a:lnTo>
                    <a:pt x="368324" y="68002"/>
                  </a:lnTo>
                  <a:close/>
                </a:path>
              </a:pathLst>
            </a:custGeom>
            <a:grpFill/>
            <a:ln w="7838" cap="flat">
              <a:noFill/>
              <a:prstDash val="solid"/>
              <a:miter/>
            </a:ln>
          </p:spPr>
          <p:txBody>
            <a:bodyPr rtlCol="0" anchor="ctr"/>
            <a:lstStyle/>
            <a:p>
              <a:endParaRPr lang="en-US"/>
            </a:p>
          </p:txBody>
        </p:sp>
      </p:grpSp>
    </p:spTree>
    <p:extLst>
      <p:ext uri="{BB962C8B-B14F-4D97-AF65-F5344CB8AC3E}">
        <p14:creationId xmlns:p14="http://schemas.microsoft.com/office/powerpoint/2010/main" val="388776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838200"/>
            <a:ext cx="8381999" cy="1054250"/>
          </a:xfrm>
        </p:spPr>
        <p:txBody>
          <a:bodyPr>
            <a:normAutofit/>
          </a:bodyPr>
          <a:lstStyle/>
          <a:p>
            <a:r>
              <a:rPr lang="en-US" sz="2800" dirty="0"/>
              <a:t>Free Application for Federal Student Aid (FAFSA) </a:t>
            </a:r>
          </a:p>
        </p:txBody>
      </p:sp>
      <p:pic>
        <p:nvPicPr>
          <p:cNvPr id="4" name="Content Placeholder 3" descr="Graphical user interface, website&#10;&#10;Description automatically generated">
            <a:extLst>
              <a:ext uri="{FF2B5EF4-FFF2-40B4-BE49-F238E27FC236}">
                <a16:creationId xmlns:a16="http://schemas.microsoft.com/office/drawing/2014/main" id="{99024245-EDE6-4C26-809A-CCF5F244F3A4}"/>
              </a:ext>
            </a:extLst>
          </p:cNvPr>
          <p:cNvPicPr>
            <a:picLocks noGrp="1" noChangeAspect="1"/>
          </p:cNvPicPr>
          <p:nvPr>
            <p:ph idx="1"/>
          </p:nvPr>
        </p:nvPicPr>
        <p:blipFill rotWithShape="1">
          <a:blip r:embed="rId2"/>
          <a:srcRect b="36815"/>
          <a:stretch/>
        </p:blipFill>
        <p:spPr>
          <a:xfrm>
            <a:off x="0" y="1066800"/>
            <a:ext cx="9155298" cy="4423366"/>
          </a:xfrm>
          <a:prstGeom prst="rect">
            <a:avLst/>
          </a:prstGeom>
          <a:effectLst>
            <a:outerShdw blurRad="63500" sx="102000" sy="102000" algn="ctr" rotWithShape="0">
              <a:prstClr val="black">
                <a:alpha val="40000"/>
              </a:prstClr>
            </a:outerShdw>
          </a:effectLst>
        </p:spPr>
      </p:pic>
      <p:sp>
        <p:nvSpPr>
          <p:cNvPr id="5" name="Oval 4">
            <a:extLst>
              <a:ext uri="{FF2B5EF4-FFF2-40B4-BE49-F238E27FC236}">
                <a16:creationId xmlns:a16="http://schemas.microsoft.com/office/drawing/2014/main" id="{2F098F7E-3B99-4DC8-9351-C7E0F1A9F256}"/>
              </a:ext>
            </a:extLst>
          </p:cNvPr>
          <p:cNvSpPr/>
          <p:nvPr/>
        </p:nvSpPr>
        <p:spPr>
          <a:xfrm>
            <a:off x="3733800" y="1295400"/>
            <a:ext cx="1143000" cy="755725"/>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96E46EE-46CD-4752-BA6B-35FFEC6F3C98}"/>
              </a:ext>
            </a:extLst>
          </p:cNvPr>
          <p:cNvSpPr/>
          <p:nvPr/>
        </p:nvSpPr>
        <p:spPr>
          <a:xfrm>
            <a:off x="1692884" y="5509278"/>
            <a:ext cx="6014980" cy="400110"/>
          </a:xfrm>
          <a:prstGeom prst="rect">
            <a:avLst/>
          </a:prstGeom>
        </p:spPr>
        <p:txBody>
          <a:bodyPr wrap="none">
            <a:spAutoFit/>
          </a:bodyPr>
          <a:lstStyle/>
          <a:p>
            <a:r>
              <a:rPr lang="en-US" sz="2000" dirty="0">
                <a:latin typeface="Arial" panose="020B0604020202020204" pitchFamily="34" charset="0"/>
                <a:cs typeface="Arial" panose="020B0604020202020204" pitchFamily="34" charset="0"/>
                <a:hlinkClick r:id="rId3"/>
              </a:rPr>
              <a:t>Website: https://studentaid.gov/h/apply-for-aid/fafsa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46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SMCM PPT Template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Hardcover">
  <a:themeElements>
    <a:clrScheme name="St. Mary Colors">
      <a:dk1>
        <a:sysClr val="windowText" lastClr="000000"/>
      </a:dk1>
      <a:lt1>
        <a:sysClr val="window" lastClr="FFFFFF"/>
      </a:lt1>
      <a:dk2>
        <a:srgbClr val="00205C"/>
      </a:dk2>
      <a:lt2>
        <a:srgbClr val="847870"/>
      </a:lt2>
      <a:accent1>
        <a:srgbClr val="F9E0A4"/>
      </a:accent1>
      <a:accent2>
        <a:srgbClr val="FFB81D"/>
      </a:accent2>
      <a:accent3>
        <a:srgbClr val="B7814F"/>
      </a:accent3>
      <a:accent4>
        <a:srgbClr val="0099A8"/>
      </a:accent4>
      <a:accent5>
        <a:srgbClr val="007935"/>
      </a:accent5>
      <a:accent6>
        <a:srgbClr val="D13238"/>
      </a:accent6>
      <a:hlink>
        <a:srgbClr val="CC9900"/>
      </a:hlink>
      <a:folHlink>
        <a:srgbClr val="FFFFFF"/>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SMCM PPT Template 2017</Template>
  <TotalTime>11612</TotalTime>
  <Words>1165</Words>
  <Application>Microsoft Office PowerPoint</Application>
  <PresentationFormat>On-screen Show (4:3)</PresentationFormat>
  <Paragraphs>233</Paragraphs>
  <Slides>39</Slides>
  <Notes>17</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39</vt:i4>
      </vt:variant>
    </vt:vector>
  </HeadingPairs>
  <TitlesOfParts>
    <vt:vector size="52" baseType="lpstr">
      <vt:lpstr>Adobe Caslon Pro Bold</vt:lpstr>
      <vt:lpstr>Arial</vt:lpstr>
      <vt:lpstr>Arial Narrow</vt:lpstr>
      <vt:lpstr>Book Antiqua</vt:lpstr>
      <vt:lpstr>Calibri</vt:lpstr>
      <vt:lpstr>Montserrat ExtraBold</vt:lpstr>
      <vt:lpstr>Roboto</vt:lpstr>
      <vt:lpstr>Times New Roman</vt:lpstr>
      <vt:lpstr>Verdana</vt:lpstr>
      <vt:lpstr>Wingdings</vt:lpstr>
      <vt:lpstr>SMCM PPT Template 2017</vt:lpstr>
      <vt:lpstr>1_Office Theme</vt:lpstr>
      <vt:lpstr>1_Hardcover</vt:lpstr>
      <vt:lpstr>   Financial Aid    </vt:lpstr>
      <vt:lpstr>What is Financial Aid? </vt:lpstr>
      <vt:lpstr>Sources of Financial Aid </vt:lpstr>
      <vt:lpstr>How to Apply for Financial Assistance</vt:lpstr>
      <vt:lpstr>FSA ID </vt:lpstr>
      <vt:lpstr>Free Application for Federal Student Aid (FAFSA) </vt:lpstr>
      <vt:lpstr>FAFSA Changes</vt:lpstr>
      <vt:lpstr>Ways to file the FAFSA </vt:lpstr>
      <vt:lpstr>Free Application for Federal Student Aid (FAFSA) </vt:lpstr>
      <vt:lpstr>myStudentAid Mobile App</vt:lpstr>
      <vt:lpstr>FAFSA: Prior-Prior Year</vt:lpstr>
      <vt:lpstr>IRS Data Retrieval Tool (IRS DRT)</vt:lpstr>
      <vt:lpstr>Who’s data is entered?</vt:lpstr>
      <vt:lpstr>How is all of this  information used?</vt:lpstr>
      <vt:lpstr>What is the Expected Family Contribution (EFC)? </vt:lpstr>
      <vt:lpstr>High Impact Information &amp; EFC </vt:lpstr>
      <vt:lpstr>CSS Profile</vt:lpstr>
      <vt:lpstr>   How do schools use this data?    </vt:lpstr>
      <vt:lpstr>What is Cost of Attendance (COA)?</vt:lpstr>
      <vt:lpstr>What is Financial Need? </vt:lpstr>
      <vt:lpstr>Categories of Aid</vt:lpstr>
      <vt:lpstr>Types of Aid</vt:lpstr>
      <vt:lpstr>Main Sources of Aid</vt:lpstr>
      <vt:lpstr>Institutional Funding  </vt:lpstr>
      <vt:lpstr>State Funding  </vt:lpstr>
      <vt:lpstr>Outside Scholarships</vt:lpstr>
      <vt:lpstr>Loans</vt:lpstr>
      <vt:lpstr>Loan Types </vt:lpstr>
      <vt:lpstr>Subsidized   VS.   Unsubsidized</vt:lpstr>
      <vt:lpstr>PowerPoint Presentation</vt:lpstr>
      <vt:lpstr>PowerPoint Presentation</vt:lpstr>
      <vt:lpstr>PowerPoint Presentation</vt:lpstr>
      <vt:lpstr>What else…</vt:lpstr>
      <vt:lpstr>Special Circumstances</vt:lpstr>
      <vt:lpstr>PowerPoint Presentation</vt:lpstr>
      <vt:lpstr>Financial Aid Packages</vt:lpstr>
      <vt:lpstr>Tools You Can use</vt:lpstr>
      <vt:lpstr>PowerPoint Presentation</vt:lpstr>
      <vt:lpstr>Questions?   Contact Info: www.smcm.edu/osfa osfa@smcm.edu </vt:lpstr>
    </vt:vector>
  </TitlesOfParts>
  <Company>St. Mary's College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jablofsky</dc:creator>
  <cp:lastModifiedBy>Maddox, Robert W</cp:lastModifiedBy>
  <cp:revision>216</cp:revision>
  <cp:lastPrinted>2016-09-20T12:56:35Z</cp:lastPrinted>
  <dcterms:created xsi:type="dcterms:W3CDTF">2013-08-13T13:43:13Z</dcterms:created>
  <dcterms:modified xsi:type="dcterms:W3CDTF">2021-10-05T22:33:42Z</dcterms:modified>
</cp:coreProperties>
</file>